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0" r:id="rId1"/>
    <p:sldMasterId id="2147485243" r:id="rId2"/>
    <p:sldMasterId id="2147485411" r:id="rId3"/>
  </p:sldMasterIdLst>
  <p:notesMasterIdLst>
    <p:notesMasterId r:id="rId44"/>
  </p:notesMasterIdLst>
  <p:handoutMasterIdLst>
    <p:handoutMasterId r:id="rId45"/>
  </p:handoutMasterIdLst>
  <p:sldIdLst>
    <p:sldId id="1908" r:id="rId4"/>
    <p:sldId id="1909" r:id="rId5"/>
    <p:sldId id="1910" r:id="rId6"/>
    <p:sldId id="1960" r:id="rId7"/>
    <p:sldId id="1961" r:id="rId8"/>
    <p:sldId id="1914" r:id="rId9"/>
    <p:sldId id="1916" r:id="rId10"/>
    <p:sldId id="1962" r:id="rId11"/>
    <p:sldId id="1918" r:id="rId12"/>
    <p:sldId id="1919" r:id="rId13"/>
    <p:sldId id="1920" r:id="rId14"/>
    <p:sldId id="1923" r:id="rId15"/>
    <p:sldId id="1924" r:id="rId16"/>
    <p:sldId id="1926" r:id="rId17"/>
    <p:sldId id="1927" r:id="rId18"/>
    <p:sldId id="1928" r:id="rId19"/>
    <p:sldId id="1930" r:id="rId20"/>
    <p:sldId id="1932" r:id="rId21"/>
    <p:sldId id="1934" r:id="rId22"/>
    <p:sldId id="1936" r:id="rId23"/>
    <p:sldId id="1938" r:id="rId24"/>
    <p:sldId id="1940" r:id="rId25"/>
    <p:sldId id="1942" r:id="rId26"/>
    <p:sldId id="1944" r:id="rId27"/>
    <p:sldId id="1946" r:id="rId28"/>
    <p:sldId id="1607" r:id="rId29"/>
    <p:sldId id="1891" r:id="rId30"/>
    <p:sldId id="1964" r:id="rId31"/>
    <p:sldId id="1963" r:id="rId32"/>
    <p:sldId id="1965" r:id="rId33"/>
    <p:sldId id="1892" r:id="rId34"/>
    <p:sldId id="1948" r:id="rId35"/>
    <p:sldId id="1862" r:id="rId36"/>
    <p:sldId id="1956" r:id="rId37"/>
    <p:sldId id="1897" r:id="rId38"/>
    <p:sldId id="1872" r:id="rId39"/>
    <p:sldId id="1880" r:id="rId40"/>
    <p:sldId id="1846" r:id="rId41"/>
    <p:sldId id="1886" r:id="rId42"/>
    <p:sldId id="1669" r:id="rId43"/>
  </p:sldIdLst>
  <p:sldSz cx="9144000" cy="6858000" type="screen4x3"/>
  <p:notesSz cx="6797675" cy="9928225"/>
  <p:defaultTextStyle>
    <a:defPPr>
      <a:defRPr lang="es-E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91BCDF"/>
    <a:srgbClr val="88B6DC"/>
    <a:srgbClr val="99CCFF"/>
    <a:srgbClr val="66CCFF"/>
    <a:srgbClr val="3572B5"/>
    <a:srgbClr val="009900"/>
    <a:srgbClr val="86A56F"/>
    <a:srgbClr val="94AF7F"/>
    <a:srgbClr val="336E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2" autoAdjust="0"/>
    <p:restoredTop sz="72647" autoAdjust="0"/>
  </p:normalViewPr>
  <p:slideViewPr>
    <p:cSldViewPr>
      <p:cViewPr>
        <p:scale>
          <a:sx n="80" d="100"/>
          <a:sy n="80" d="100"/>
        </p:scale>
        <p:origin x="-918" y="22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5172"/>
    </p:cViewPr>
  </p:sorterViewPr>
  <p:notesViewPr>
    <p:cSldViewPr>
      <p:cViewPr>
        <p:scale>
          <a:sx n="30" d="100"/>
          <a:sy n="30" d="100"/>
        </p:scale>
        <p:origin x="-2268" y="-576"/>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rasmussen\Desktop\Cuadro%20Macro%20Enero%2020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rasmussen\Desktop\Cuadro%20Macro%20Enero%202012.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mrasmussen\Desktop\Cuadro%20Macro%20Enero%20201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mrasmussen\Desktop\Cuadro%20Macro%20Enero%20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rasmussen\Desktop\Cuadro%20Macro%20Enero%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PE"/>
  <c:clrMapOvr bg1="lt1" tx1="dk1" bg2="lt2" tx2="dk2" accent1="accent1" accent2="accent2" accent3="accent3" accent4="accent4" accent5="accent5" accent6="accent6" hlink="hlink" folHlink="folHlink"/>
  <c:chart>
    <c:plotArea>
      <c:layout/>
      <c:barChart>
        <c:barDir val="bar"/>
        <c:grouping val="clustered"/>
        <c:ser>
          <c:idx val="0"/>
          <c:order val="0"/>
          <c:spPr>
            <a:solidFill>
              <a:schemeClr val="bg2"/>
            </a:solidFill>
          </c:spPr>
          <c:dPt>
            <c:idx val="6"/>
            <c:spPr>
              <a:solidFill>
                <a:srgbClr val="C00000"/>
              </a:solidFill>
            </c:spPr>
          </c:dPt>
          <c:dLbls>
            <c:dLbl>
              <c:idx val="6"/>
              <c:numFmt formatCode="#,##0.0" sourceLinked="0"/>
              <c:spPr/>
              <c:txPr>
                <a:bodyPr/>
                <a:lstStyle/>
                <a:p>
                  <a:pPr>
                    <a:defRPr b="1"/>
                  </a:pPr>
                  <a:endParaRPr lang="es-PE"/>
                </a:p>
              </c:txPr>
            </c:dLbl>
            <c:numFmt formatCode="#,##0.0" sourceLinked="0"/>
            <c:showVal val="1"/>
          </c:dLbls>
          <c:cat>
            <c:strRef>
              <c:f>Comparativos!$G$197:$G$203</c:f>
              <c:strCache>
                <c:ptCount val="7"/>
                <c:pt idx="0">
                  <c:v>Venezuela</c:v>
                </c:pt>
                <c:pt idx="1">
                  <c:v>Mexico</c:v>
                </c:pt>
                <c:pt idx="2">
                  <c:v>Argentina</c:v>
                </c:pt>
                <c:pt idx="3">
                  <c:v>Brazil</c:v>
                </c:pt>
                <c:pt idx="4">
                  <c:v>Chile</c:v>
                </c:pt>
                <c:pt idx="5">
                  <c:v>Colombia</c:v>
                </c:pt>
                <c:pt idx="6">
                  <c:v>Peru</c:v>
                </c:pt>
              </c:strCache>
            </c:strRef>
          </c:cat>
          <c:val>
            <c:numRef>
              <c:f>Comparativos!$H$197:$H$203</c:f>
              <c:numCache>
                <c:formatCode>General</c:formatCode>
                <c:ptCount val="7"/>
                <c:pt idx="0">
                  <c:v>3</c:v>
                </c:pt>
                <c:pt idx="1">
                  <c:v>3.4</c:v>
                </c:pt>
                <c:pt idx="2">
                  <c:v>3.7</c:v>
                </c:pt>
                <c:pt idx="3">
                  <c:v>4.3</c:v>
                </c:pt>
                <c:pt idx="4">
                  <c:v>4.7</c:v>
                </c:pt>
                <c:pt idx="5">
                  <c:v>4.8</c:v>
                </c:pt>
                <c:pt idx="6">
                  <c:v>6</c:v>
                </c:pt>
              </c:numCache>
            </c:numRef>
          </c:val>
        </c:ser>
        <c:axId val="65424768"/>
        <c:axId val="72483968"/>
      </c:barChart>
      <c:catAx>
        <c:axId val="65424768"/>
        <c:scaling>
          <c:orientation val="minMax"/>
        </c:scaling>
        <c:axPos val="l"/>
        <c:tickLblPos val="nextTo"/>
        <c:crossAx val="72483968"/>
        <c:crosses val="autoZero"/>
        <c:auto val="1"/>
        <c:lblAlgn val="ctr"/>
        <c:lblOffset val="100"/>
      </c:catAx>
      <c:valAx>
        <c:axId val="72483968"/>
        <c:scaling>
          <c:orientation val="minMax"/>
        </c:scaling>
        <c:delete val="1"/>
        <c:axPos val="b"/>
        <c:numFmt formatCode="General" sourceLinked="1"/>
        <c:tickLblPos val="none"/>
        <c:crossAx val="65424768"/>
        <c:crosses val="autoZero"/>
        <c:crossBetween val="between"/>
      </c:valAx>
    </c:plotArea>
    <c:plotVisOnly val="1"/>
    <c:dispBlanksAs val="gap"/>
  </c:chart>
  <c:txPr>
    <a:bodyPr/>
    <a:lstStyle/>
    <a:p>
      <a:pPr>
        <a:defRPr sz="1200">
          <a:latin typeface="Arial Narrow" pitchFamily="34" charset="0"/>
        </a:defRPr>
      </a:pPr>
      <a:endParaRPr lang="es-PE"/>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PE"/>
  <c:chart>
    <c:autoTitleDeleted val="1"/>
    <c:plotArea>
      <c:layout>
        <c:manualLayout>
          <c:layoutTarget val="inner"/>
          <c:xMode val="edge"/>
          <c:yMode val="edge"/>
          <c:x val="3.5128496831720667E-2"/>
          <c:y val="1.3823175340855686E-3"/>
          <c:w val="0.94700302778868861"/>
          <c:h val="0.82414578967884966"/>
        </c:manualLayout>
      </c:layout>
      <c:barChart>
        <c:barDir val="col"/>
        <c:grouping val="clustered"/>
        <c:ser>
          <c:idx val="1"/>
          <c:order val="0"/>
          <c:spPr>
            <a:solidFill>
              <a:srgbClr val="FF0000"/>
            </a:solidFill>
            <a:ln w="25400">
              <a:noFill/>
            </a:ln>
          </c:spPr>
          <c:dPt>
            <c:idx val="12"/>
            <c:spPr>
              <a:solidFill>
                <a:schemeClr val="bg1">
                  <a:lumMod val="75000"/>
                </a:schemeClr>
              </a:solidFill>
              <a:ln w="25400">
                <a:noFill/>
              </a:ln>
            </c:spPr>
          </c:dPt>
          <c:dLbls>
            <c:dLbl>
              <c:idx val="6"/>
              <c:layout>
                <c:manualLayout>
                  <c:x val="-1.0906612133605999E-2"/>
                  <c:y val="-1.5732546705998E-2"/>
                </c:manualLayout>
              </c:layout>
              <c:dLblPos val="outEnd"/>
              <c:showVal val="1"/>
            </c:dLbl>
            <c:dLbl>
              <c:idx val="7"/>
              <c:layout>
                <c:manualLayout>
                  <c:x val="-8.1799591002045015E-3"/>
                  <c:y val="0"/>
                </c:manualLayout>
              </c:layout>
              <c:dLblPos val="outEnd"/>
              <c:showVal val="1"/>
            </c:dLbl>
            <c:numFmt formatCode="#,##0.0" sourceLinked="0"/>
            <c:spPr>
              <a:noFill/>
              <a:ln w="25400">
                <a:noFill/>
              </a:ln>
            </c:spPr>
            <c:txPr>
              <a:bodyPr/>
              <a:lstStyle/>
              <a:p>
                <a:pPr>
                  <a:defRPr lang="es-PE"/>
                </a:pPr>
                <a:endParaRPr lang="es-PE"/>
              </a:p>
            </c:txPr>
            <c:showVal val="1"/>
          </c:dLbls>
          <c:cat>
            <c:strRef>
              <c:f>'INV. PRIVADA'!$D$11:$D$23</c:f>
              <c:strCach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strCache>
            </c:strRef>
          </c:cat>
          <c:val>
            <c:numRef>
              <c:f>'INV. PRIVADA'!$M$11:$M$23</c:f>
              <c:numCache>
                <c:formatCode>_(* #,##0.00_);_(* \(#,##0.00\);_(* "-"??_);_(@_)</c:formatCode>
                <c:ptCount val="13"/>
                <c:pt idx="0">
                  <c:v>8668.2970050174754</c:v>
                </c:pt>
                <c:pt idx="1">
                  <c:v>8356.137210982195</c:v>
                </c:pt>
                <c:pt idx="2">
                  <c:v>8396.2971730771224</c:v>
                </c:pt>
                <c:pt idx="3">
                  <c:v>9223.4901128982474</c:v>
                </c:pt>
                <c:pt idx="4">
                  <c:v>10545.846635260301</c:v>
                </c:pt>
                <c:pt idx="5">
                  <c:v>12284.800569797961</c:v>
                </c:pt>
                <c:pt idx="6">
                  <c:v>15117.78120042207</c:v>
                </c:pt>
                <c:pt idx="7">
                  <c:v>19471.475180151581</c:v>
                </c:pt>
                <c:pt idx="8">
                  <c:v>27317.260629548011</c:v>
                </c:pt>
                <c:pt idx="9">
                  <c:v>22409.853121441702</c:v>
                </c:pt>
                <c:pt idx="10">
                  <c:v>29497.992826997517</c:v>
                </c:pt>
                <c:pt idx="11">
                  <c:v>34615.105301379808</c:v>
                </c:pt>
                <c:pt idx="12">
                  <c:v>38076.615831517774</c:v>
                </c:pt>
              </c:numCache>
            </c:numRef>
          </c:val>
        </c:ser>
        <c:dLbls>
          <c:showVal val="1"/>
        </c:dLbls>
        <c:gapWidth val="100"/>
        <c:axId val="72889856"/>
        <c:axId val="72891392"/>
      </c:barChart>
      <c:catAx>
        <c:axId val="72889856"/>
        <c:scaling>
          <c:orientation val="minMax"/>
        </c:scaling>
        <c:axPos val="b"/>
        <c:numFmt formatCode="General" sourceLinked="1"/>
        <c:majorTickMark val="cross"/>
        <c:tickLblPos val="nextTo"/>
        <c:spPr>
          <a:ln w="3175">
            <a:solidFill>
              <a:srgbClr val="000000"/>
            </a:solidFill>
            <a:prstDash val="solid"/>
          </a:ln>
        </c:spPr>
        <c:txPr>
          <a:bodyPr rot="-5400000" vert="horz"/>
          <a:lstStyle/>
          <a:p>
            <a:pPr>
              <a:defRPr lang="es-PE"/>
            </a:pPr>
            <a:endParaRPr lang="es-PE"/>
          </a:p>
        </c:txPr>
        <c:crossAx val="72891392"/>
        <c:crosses val="autoZero"/>
        <c:lblAlgn val="ctr"/>
        <c:lblOffset val="100"/>
        <c:tickLblSkip val="1"/>
        <c:tickMarkSkip val="1"/>
      </c:catAx>
      <c:valAx>
        <c:axId val="72891392"/>
        <c:scaling>
          <c:orientation val="minMax"/>
        </c:scaling>
        <c:delete val="1"/>
        <c:axPos val="l"/>
        <c:numFmt formatCode="#,##0" sourceLinked="0"/>
        <c:majorTickMark val="cross"/>
        <c:tickLblPos val="none"/>
        <c:crossAx val="72889856"/>
        <c:crosses val="autoZero"/>
        <c:crossBetween val="between"/>
        <c:majorUnit val="5000"/>
        <c:dispUnits>
          <c:builtInUnit val="thousands"/>
          <c:dispUnitsLbl>
            <c:layout/>
            <c:txPr>
              <a:bodyPr/>
              <a:lstStyle/>
              <a:p>
                <a:pPr>
                  <a:defRPr lang="es-PE"/>
                </a:pPr>
                <a:endParaRPr lang="es-PE"/>
              </a:p>
            </c:txPr>
          </c:dispUnitsLbl>
        </c:dispUnits>
      </c:valAx>
      <c:spPr>
        <a:noFill/>
        <a:ln w="25400">
          <a:noFill/>
        </a:ln>
      </c:spPr>
    </c:plotArea>
    <c:plotVisOnly val="1"/>
    <c:dispBlanksAs val="gap"/>
  </c:chart>
  <c:spPr>
    <a:noFill/>
    <a:ln w="3175">
      <a:noFill/>
      <a:prstDash val="solid"/>
    </a:ln>
  </c:spPr>
  <c:txPr>
    <a:bodyPr/>
    <a:lstStyle/>
    <a:p>
      <a:pPr>
        <a:defRPr sz="1200" b="0" i="0" u="none" strike="noStrike" baseline="0">
          <a:solidFill>
            <a:srgbClr val="000000"/>
          </a:solidFill>
          <a:latin typeface="Arial Narrow" pitchFamily="34" charset="0"/>
          <a:ea typeface="Tahoma"/>
          <a:cs typeface="Tahoma"/>
        </a:defRPr>
      </a:pPr>
      <a:endParaRPr lang="es-P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PE"/>
  <c:clrMapOvr bg1="lt1" tx1="dk1" bg2="lt2" tx2="dk2" accent1="accent1" accent2="accent2" accent3="accent3" accent4="accent4" accent5="accent5" accent6="accent6" hlink="hlink" folHlink="folHlink"/>
  <c:chart>
    <c:plotArea>
      <c:layout>
        <c:manualLayout>
          <c:layoutTarget val="inner"/>
          <c:xMode val="edge"/>
          <c:yMode val="edge"/>
          <c:x val="7.1734390709549151E-2"/>
          <c:y val="0"/>
          <c:w val="0.89395785721197074"/>
          <c:h val="0.77098655764324364"/>
        </c:manualLayout>
      </c:layout>
      <c:barChart>
        <c:barDir val="col"/>
        <c:grouping val="clustered"/>
        <c:ser>
          <c:idx val="0"/>
          <c:order val="0"/>
          <c:spPr>
            <a:solidFill>
              <a:schemeClr val="bg2">
                <a:lumMod val="60000"/>
                <a:lumOff val="40000"/>
              </a:schemeClr>
            </a:solidFill>
          </c:spPr>
          <c:dPt>
            <c:idx val="0"/>
            <c:spPr>
              <a:solidFill>
                <a:srgbClr val="C00000"/>
              </a:solidFill>
            </c:spPr>
          </c:dPt>
          <c:dLbls>
            <c:numFmt formatCode="#,##0.0" sourceLinked="0"/>
            <c:showVal val="1"/>
          </c:dLbls>
          <c:cat>
            <c:strRef>
              <c:f>Comparativos!$G$219:$G$225</c:f>
              <c:strCache>
                <c:ptCount val="7"/>
                <c:pt idx="0">
                  <c:v>Peru</c:v>
                </c:pt>
                <c:pt idx="1">
                  <c:v>Chile</c:v>
                </c:pt>
                <c:pt idx="2">
                  <c:v>Colombia</c:v>
                </c:pt>
                <c:pt idx="3">
                  <c:v>Mexico</c:v>
                </c:pt>
                <c:pt idx="4">
                  <c:v>Brazil</c:v>
                </c:pt>
                <c:pt idx="5">
                  <c:v>Argentina</c:v>
                </c:pt>
                <c:pt idx="6">
                  <c:v>Venezuela</c:v>
                </c:pt>
              </c:strCache>
            </c:strRef>
          </c:cat>
          <c:val>
            <c:numRef>
              <c:f>Comparativos!$H$219:$H$225</c:f>
              <c:numCache>
                <c:formatCode>General</c:formatCode>
                <c:ptCount val="7"/>
                <c:pt idx="0">
                  <c:v>2</c:v>
                </c:pt>
                <c:pt idx="1">
                  <c:v>3</c:v>
                </c:pt>
                <c:pt idx="2">
                  <c:v>3.4</c:v>
                </c:pt>
                <c:pt idx="3">
                  <c:v>3.5</c:v>
                </c:pt>
                <c:pt idx="4">
                  <c:v>5.3</c:v>
                </c:pt>
                <c:pt idx="5">
                  <c:v>11.8</c:v>
                </c:pt>
                <c:pt idx="6">
                  <c:v>33.5</c:v>
                </c:pt>
              </c:numCache>
            </c:numRef>
          </c:val>
        </c:ser>
        <c:axId val="66813952"/>
        <c:axId val="66815488"/>
      </c:barChart>
      <c:catAx>
        <c:axId val="66813952"/>
        <c:scaling>
          <c:orientation val="minMax"/>
        </c:scaling>
        <c:axPos val="b"/>
        <c:numFmt formatCode="General" sourceLinked="1"/>
        <c:tickLblPos val="nextTo"/>
        <c:txPr>
          <a:bodyPr rot="-5400000" vert="horz"/>
          <a:lstStyle/>
          <a:p>
            <a:pPr>
              <a:defRPr/>
            </a:pPr>
            <a:endParaRPr lang="es-PE"/>
          </a:p>
        </c:txPr>
        <c:crossAx val="66815488"/>
        <c:crosses val="autoZero"/>
        <c:auto val="1"/>
        <c:lblAlgn val="ctr"/>
        <c:lblOffset val="100"/>
      </c:catAx>
      <c:valAx>
        <c:axId val="66815488"/>
        <c:scaling>
          <c:orientation val="minMax"/>
        </c:scaling>
        <c:delete val="1"/>
        <c:axPos val="l"/>
        <c:numFmt formatCode="General" sourceLinked="1"/>
        <c:tickLblPos val="none"/>
        <c:crossAx val="66813952"/>
        <c:crosses val="autoZero"/>
        <c:crossBetween val="between"/>
      </c:valAx>
    </c:plotArea>
    <c:plotVisOnly val="1"/>
    <c:dispBlanksAs val="gap"/>
  </c:chart>
  <c:txPr>
    <a:bodyPr/>
    <a:lstStyle/>
    <a:p>
      <a:pPr>
        <a:defRPr sz="1200">
          <a:latin typeface="Arial Narrow" pitchFamily="34" charset="0"/>
        </a:defRPr>
      </a:pPr>
      <a:endParaRPr lang="es-PE"/>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PE"/>
  <c:chart>
    <c:autoTitleDeleted val="1"/>
    <c:plotArea>
      <c:layout/>
      <c:barChart>
        <c:barDir val="col"/>
        <c:grouping val="clustered"/>
        <c:ser>
          <c:idx val="0"/>
          <c:order val="0"/>
          <c:spPr>
            <a:solidFill>
              <a:srgbClr val="C00000"/>
            </a:solidFill>
          </c:spPr>
          <c:dPt>
            <c:idx val="9"/>
            <c:spPr>
              <a:solidFill>
                <a:schemeClr val="bg2"/>
              </a:solidFill>
            </c:spPr>
          </c:dPt>
          <c:dLbls>
            <c:numFmt formatCode="#,##0.0" sourceLinked="0"/>
            <c:showVal val="1"/>
          </c:dLbls>
          <c:cat>
            <c:strRef>
              <c:f>'Deuda Pub'!$A$29:$A$38</c:f>
              <c:strCache>
                <c:ptCount val="10"/>
                <c:pt idx="0">
                  <c:v>2003</c:v>
                </c:pt>
                <c:pt idx="1">
                  <c:v>2004</c:v>
                </c:pt>
                <c:pt idx="2">
                  <c:v>2005</c:v>
                </c:pt>
                <c:pt idx="3">
                  <c:v>2006</c:v>
                </c:pt>
                <c:pt idx="4">
                  <c:v>2007</c:v>
                </c:pt>
                <c:pt idx="5">
                  <c:v>2008</c:v>
                </c:pt>
                <c:pt idx="6">
                  <c:v>2009</c:v>
                </c:pt>
                <c:pt idx="7">
                  <c:v>2010</c:v>
                </c:pt>
                <c:pt idx="8">
                  <c:v>2011</c:v>
                </c:pt>
                <c:pt idx="9">
                  <c:v>2012*</c:v>
                </c:pt>
              </c:strCache>
            </c:strRef>
          </c:cat>
          <c:val>
            <c:numRef>
              <c:f>'Deuda Pub'!$B$29:$B$38</c:f>
              <c:numCache>
                <c:formatCode>General</c:formatCode>
                <c:ptCount val="10"/>
                <c:pt idx="0">
                  <c:v>10194.304749999999</c:v>
                </c:pt>
                <c:pt idx="1">
                  <c:v>12631.02031</c:v>
                </c:pt>
                <c:pt idx="2">
                  <c:v>14097.05545</c:v>
                </c:pt>
                <c:pt idx="3">
                  <c:v>17274.819399999902</c:v>
                </c:pt>
                <c:pt idx="4">
                  <c:v>27688.761040000001</c:v>
                </c:pt>
                <c:pt idx="5">
                  <c:v>31195.88652</c:v>
                </c:pt>
                <c:pt idx="6">
                  <c:v>33135.015149999999</c:v>
                </c:pt>
                <c:pt idx="7">
                  <c:v>44105.067079999993</c:v>
                </c:pt>
                <c:pt idx="8">
                  <c:v>48816</c:v>
                </c:pt>
                <c:pt idx="9">
                  <c:v>54990</c:v>
                </c:pt>
              </c:numCache>
            </c:numRef>
          </c:val>
        </c:ser>
        <c:axId val="66843776"/>
        <c:axId val="66845312"/>
      </c:barChart>
      <c:catAx>
        <c:axId val="66843776"/>
        <c:scaling>
          <c:orientation val="minMax"/>
        </c:scaling>
        <c:axPos val="b"/>
        <c:majorTickMark val="none"/>
        <c:tickLblPos val="nextTo"/>
        <c:txPr>
          <a:bodyPr rot="-5400000" vert="horz"/>
          <a:lstStyle/>
          <a:p>
            <a:pPr>
              <a:defRPr/>
            </a:pPr>
            <a:endParaRPr lang="es-PE"/>
          </a:p>
        </c:txPr>
        <c:crossAx val="66845312"/>
        <c:crosses val="autoZero"/>
        <c:auto val="1"/>
        <c:lblAlgn val="ctr"/>
        <c:lblOffset val="100"/>
      </c:catAx>
      <c:valAx>
        <c:axId val="66845312"/>
        <c:scaling>
          <c:orientation val="minMax"/>
          <c:max val="60000"/>
        </c:scaling>
        <c:delete val="1"/>
        <c:axPos val="l"/>
        <c:numFmt formatCode="General" sourceLinked="1"/>
        <c:majorTickMark val="none"/>
        <c:tickLblPos val="none"/>
        <c:crossAx val="66843776"/>
        <c:crosses val="autoZero"/>
        <c:crossBetween val="between"/>
        <c:dispUnits>
          <c:builtInUnit val="thousands"/>
        </c:dispUnits>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PE"/>
  <c:chart>
    <c:plotArea>
      <c:layout>
        <c:manualLayout>
          <c:layoutTarget val="inner"/>
          <c:xMode val="edge"/>
          <c:yMode val="edge"/>
          <c:x val="0.14438867016622944"/>
          <c:y val="4.2511779749420914E-2"/>
          <c:w val="0.71854518493632658"/>
          <c:h val="0.74002114329604163"/>
        </c:manualLayout>
      </c:layout>
      <c:barChart>
        <c:barDir val="bar"/>
        <c:grouping val="clustered"/>
        <c:ser>
          <c:idx val="1"/>
          <c:order val="0"/>
          <c:tx>
            <c:v>2010</c:v>
          </c:tx>
          <c:spPr>
            <a:solidFill>
              <a:schemeClr val="tx1">
                <a:lumMod val="50000"/>
                <a:lumOff val="50000"/>
              </a:schemeClr>
            </a:solidFill>
          </c:spPr>
          <c:dLbls>
            <c:showVal val="1"/>
          </c:dLbls>
          <c:cat>
            <c:strRef>
              <c:f>Comparativos!$J$301:$J$303</c:f>
              <c:strCache>
                <c:ptCount val="3"/>
                <c:pt idx="0">
                  <c:v>Chile </c:v>
                </c:pt>
                <c:pt idx="1">
                  <c:v>Peru </c:v>
                </c:pt>
                <c:pt idx="2">
                  <c:v>Brazil </c:v>
                </c:pt>
              </c:strCache>
            </c:strRef>
          </c:cat>
          <c:val>
            <c:numRef>
              <c:f>Comparativos!$L$301:$L$303</c:f>
              <c:numCache>
                <c:formatCode>General</c:formatCode>
                <c:ptCount val="3"/>
                <c:pt idx="0">
                  <c:v>18</c:v>
                </c:pt>
                <c:pt idx="1">
                  <c:v>21</c:v>
                </c:pt>
                <c:pt idx="2">
                  <c:v>3</c:v>
                </c:pt>
              </c:numCache>
            </c:numRef>
          </c:val>
        </c:ser>
        <c:ser>
          <c:idx val="0"/>
          <c:order val="1"/>
          <c:tx>
            <c:v>2011</c:v>
          </c:tx>
          <c:spPr>
            <a:solidFill>
              <a:srgbClr val="FF0000"/>
            </a:solidFill>
          </c:spPr>
          <c:dLbls>
            <c:showVal val="1"/>
          </c:dLbls>
          <c:cat>
            <c:strRef>
              <c:f>Comparativos!$J$301:$J$303</c:f>
              <c:strCache>
                <c:ptCount val="3"/>
                <c:pt idx="0">
                  <c:v>Chile </c:v>
                </c:pt>
                <c:pt idx="1">
                  <c:v>Peru </c:v>
                </c:pt>
                <c:pt idx="2">
                  <c:v>Brazil </c:v>
                </c:pt>
              </c:strCache>
            </c:strRef>
          </c:cat>
          <c:val>
            <c:numRef>
              <c:f>Comparativos!$K$301:$K$303</c:f>
              <c:numCache>
                <c:formatCode>General</c:formatCode>
                <c:ptCount val="3"/>
                <c:pt idx="0">
                  <c:v>18</c:v>
                </c:pt>
                <c:pt idx="1">
                  <c:v>16</c:v>
                </c:pt>
                <c:pt idx="2">
                  <c:v>4</c:v>
                </c:pt>
              </c:numCache>
            </c:numRef>
          </c:val>
        </c:ser>
        <c:axId val="73570560"/>
        <c:axId val="73596928"/>
      </c:barChart>
      <c:catAx>
        <c:axId val="73570560"/>
        <c:scaling>
          <c:orientation val="minMax"/>
        </c:scaling>
        <c:axPos val="l"/>
        <c:tickLblPos val="nextTo"/>
        <c:txPr>
          <a:bodyPr/>
          <a:lstStyle/>
          <a:p>
            <a:pPr>
              <a:defRPr sz="1400"/>
            </a:pPr>
            <a:endParaRPr lang="es-PE"/>
          </a:p>
        </c:txPr>
        <c:crossAx val="73596928"/>
        <c:crosses val="autoZero"/>
        <c:auto val="1"/>
        <c:lblAlgn val="ctr"/>
        <c:lblOffset val="100"/>
      </c:catAx>
      <c:valAx>
        <c:axId val="73596928"/>
        <c:scaling>
          <c:orientation val="minMax"/>
        </c:scaling>
        <c:delete val="1"/>
        <c:axPos val="b"/>
        <c:numFmt formatCode="General" sourceLinked="1"/>
        <c:tickLblPos val="none"/>
        <c:crossAx val="73570560"/>
        <c:crosses val="autoZero"/>
        <c:crossBetween val="between"/>
      </c:valAx>
    </c:plotArea>
    <c:legend>
      <c:legendPos val="r"/>
      <c:layout>
        <c:manualLayout>
          <c:xMode val="edge"/>
          <c:yMode val="edge"/>
          <c:x val="0.23259864391951007"/>
          <c:y val="0.80758383371655806"/>
          <c:w val="0.43684580052493438"/>
          <c:h val="0.12472901403101774"/>
        </c:manualLayout>
      </c:layout>
    </c:legend>
    <c:plotVisOnly val="1"/>
    <c:dispBlanksAs val="gap"/>
  </c:chart>
  <c:txPr>
    <a:bodyPr/>
    <a:lstStyle/>
    <a:p>
      <a:pPr>
        <a:defRPr sz="1300">
          <a:latin typeface="Arial Narrow" pitchFamily="34" charset="0"/>
        </a:defRPr>
      </a:pPr>
      <a:endParaRPr lang="es-P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4479" cy="497397"/>
          </a:xfrm>
          <a:prstGeom prst="rect">
            <a:avLst/>
          </a:prstGeom>
        </p:spPr>
        <p:txBody>
          <a:bodyPr vert="horz" wrap="square" lIns="88609" tIns="44301" rIns="88609" bIns="44301" numCol="1" anchor="t" anchorCtr="0" compatLnSpc="1">
            <a:prstTxWarp prst="textNoShape">
              <a:avLst/>
            </a:prstTxWarp>
          </a:bodyPr>
          <a:lstStyle>
            <a:lvl1pPr>
              <a:defRPr sz="1400">
                <a:cs typeface="+mn-cs"/>
              </a:defRPr>
            </a:lvl1pPr>
          </a:lstStyle>
          <a:p>
            <a:pPr>
              <a:defRPr/>
            </a:pPr>
            <a:endParaRPr lang="en-US"/>
          </a:p>
        </p:txBody>
      </p:sp>
      <p:sp>
        <p:nvSpPr>
          <p:cNvPr id="3" name="2 Marcador de fecha"/>
          <p:cNvSpPr>
            <a:spLocks noGrp="1"/>
          </p:cNvSpPr>
          <p:nvPr>
            <p:ph type="dt" sz="quarter" idx="1"/>
          </p:nvPr>
        </p:nvSpPr>
        <p:spPr>
          <a:xfrm>
            <a:off x="3851721" y="1"/>
            <a:ext cx="2944479" cy="497397"/>
          </a:xfrm>
          <a:prstGeom prst="rect">
            <a:avLst/>
          </a:prstGeom>
        </p:spPr>
        <p:txBody>
          <a:bodyPr vert="horz" wrap="square" lIns="88609" tIns="44301" rIns="88609" bIns="44301" numCol="1" anchor="t" anchorCtr="0" compatLnSpc="1">
            <a:prstTxWarp prst="textNoShape">
              <a:avLst/>
            </a:prstTxWarp>
          </a:bodyPr>
          <a:lstStyle>
            <a:lvl1pPr algn="r">
              <a:defRPr sz="1400">
                <a:cs typeface="+mn-cs"/>
              </a:defRPr>
            </a:lvl1pPr>
          </a:lstStyle>
          <a:p>
            <a:pPr>
              <a:defRPr/>
            </a:pPr>
            <a:fld id="{CE552D94-2C14-4617-9082-0874515912C8}" type="datetimeFigureOut">
              <a:rPr lang="es-ES"/>
              <a:pPr>
                <a:defRPr/>
              </a:pPr>
              <a:t>22/06/2012</a:t>
            </a:fld>
            <a:endParaRPr lang="en-US"/>
          </a:p>
        </p:txBody>
      </p:sp>
      <p:sp>
        <p:nvSpPr>
          <p:cNvPr id="4" name="3 Marcador de pie de página"/>
          <p:cNvSpPr>
            <a:spLocks noGrp="1"/>
          </p:cNvSpPr>
          <p:nvPr>
            <p:ph type="ftr" sz="quarter" idx="2"/>
          </p:nvPr>
        </p:nvSpPr>
        <p:spPr>
          <a:xfrm>
            <a:off x="1" y="9429189"/>
            <a:ext cx="2944479" cy="497397"/>
          </a:xfrm>
          <a:prstGeom prst="rect">
            <a:avLst/>
          </a:prstGeom>
        </p:spPr>
        <p:txBody>
          <a:bodyPr vert="horz" wrap="square" lIns="88609" tIns="44301" rIns="88609" bIns="44301" numCol="1" anchor="b" anchorCtr="0" compatLnSpc="1">
            <a:prstTxWarp prst="textNoShape">
              <a:avLst/>
            </a:prstTxWarp>
          </a:bodyPr>
          <a:lstStyle>
            <a:lvl1pPr>
              <a:defRPr sz="1400">
                <a:cs typeface="+mn-cs"/>
              </a:defRPr>
            </a:lvl1pPr>
          </a:lstStyle>
          <a:p>
            <a:pPr>
              <a:defRPr/>
            </a:pPr>
            <a:endParaRPr lang="en-US"/>
          </a:p>
        </p:txBody>
      </p:sp>
      <p:sp>
        <p:nvSpPr>
          <p:cNvPr id="5" name="4 Marcador de número de diapositiva"/>
          <p:cNvSpPr>
            <a:spLocks noGrp="1"/>
          </p:cNvSpPr>
          <p:nvPr>
            <p:ph type="sldNum" sz="quarter" idx="3"/>
          </p:nvPr>
        </p:nvSpPr>
        <p:spPr>
          <a:xfrm>
            <a:off x="3851721" y="9429189"/>
            <a:ext cx="2944479" cy="497397"/>
          </a:xfrm>
          <a:prstGeom prst="rect">
            <a:avLst/>
          </a:prstGeom>
        </p:spPr>
        <p:txBody>
          <a:bodyPr vert="horz" wrap="square" lIns="88609" tIns="44301" rIns="88609" bIns="44301" numCol="1" anchor="b" anchorCtr="0" compatLnSpc="1">
            <a:prstTxWarp prst="textNoShape">
              <a:avLst/>
            </a:prstTxWarp>
          </a:bodyPr>
          <a:lstStyle>
            <a:lvl1pPr algn="r">
              <a:defRPr sz="1400">
                <a:cs typeface="+mn-cs"/>
              </a:defRPr>
            </a:lvl1pPr>
          </a:lstStyle>
          <a:p>
            <a:pPr>
              <a:defRPr/>
            </a:pPr>
            <a:fld id="{268EF742-F161-4ECF-9B8B-BB12AC728140}" type="slidenum">
              <a:rPr lang="en-US"/>
              <a:pPr>
                <a:defRPr/>
              </a:pPr>
              <a:t>‹Nº›</a:t>
            </a:fld>
            <a:endParaRPr lang="en-US"/>
          </a:p>
        </p:txBody>
      </p:sp>
    </p:spTree>
    <p:extLst>
      <p:ext uri="{BB962C8B-B14F-4D97-AF65-F5344CB8AC3E}">
        <p14:creationId xmlns:p14="http://schemas.microsoft.com/office/powerpoint/2010/main" xmlns="" val="127318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4479" cy="497397"/>
          </a:xfrm>
          <a:prstGeom prst="rect">
            <a:avLst/>
          </a:prstGeom>
        </p:spPr>
        <p:txBody>
          <a:bodyPr vert="horz" wrap="square" lIns="88609" tIns="44301" rIns="88609" bIns="44301" numCol="1" anchor="t" anchorCtr="0" compatLnSpc="1">
            <a:prstTxWarp prst="textNoShape">
              <a:avLst/>
            </a:prstTxWarp>
          </a:bodyPr>
          <a:lstStyle>
            <a:lvl1pPr>
              <a:defRPr sz="1400">
                <a:latin typeface="Calibri" pitchFamily="34" charset="0"/>
                <a:cs typeface="+mn-cs"/>
              </a:defRPr>
            </a:lvl1pPr>
          </a:lstStyle>
          <a:p>
            <a:pPr>
              <a:defRPr/>
            </a:pPr>
            <a:endParaRPr lang="en-US"/>
          </a:p>
        </p:txBody>
      </p:sp>
      <p:sp>
        <p:nvSpPr>
          <p:cNvPr id="3" name="2 Marcador de fecha"/>
          <p:cNvSpPr>
            <a:spLocks noGrp="1"/>
          </p:cNvSpPr>
          <p:nvPr>
            <p:ph type="dt" idx="1"/>
          </p:nvPr>
        </p:nvSpPr>
        <p:spPr>
          <a:xfrm>
            <a:off x="3851721" y="1"/>
            <a:ext cx="2944479" cy="497397"/>
          </a:xfrm>
          <a:prstGeom prst="rect">
            <a:avLst/>
          </a:prstGeom>
        </p:spPr>
        <p:txBody>
          <a:bodyPr vert="horz" wrap="square" lIns="88609" tIns="44301" rIns="88609" bIns="44301" numCol="1" anchor="t" anchorCtr="0" compatLnSpc="1">
            <a:prstTxWarp prst="textNoShape">
              <a:avLst/>
            </a:prstTxWarp>
          </a:bodyPr>
          <a:lstStyle>
            <a:lvl1pPr algn="r">
              <a:defRPr sz="1400">
                <a:latin typeface="Calibri" pitchFamily="34" charset="0"/>
                <a:cs typeface="+mn-cs"/>
              </a:defRPr>
            </a:lvl1pPr>
          </a:lstStyle>
          <a:p>
            <a:pPr>
              <a:defRPr/>
            </a:pPr>
            <a:fld id="{A235FA5F-26C2-4843-92C7-E81134C7B68A}" type="datetimeFigureOut">
              <a:rPr lang="es-ES"/>
              <a:pPr>
                <a:defRPr/>
              </a:pPr>
              <a:t>22/06/2012</a:t>
            </a:fld>
            <a:endParaRPr lang="en-US"/>
          </a:p>
        </p:txBody>
      </p:sp>
      <p:sp>
        <p:nvSpPr>
          <p:cNvPr id="4" name="3 Marcador de imagen de diapositiva"/>
          <p:cNvSpPr>
            <a:spLocks noGrp="1" noRot="1" noChangeAspect="1"/>
          </p:cNvSpPr>
          <p:nvPr>
            <p:ph type="sldImg" idx="2"/>
          </p:nvPr>
        </p:nvSpPr>
        <p:spPr>
          <a:xfrm>
            <a:off x="914400" y="742950"/>
            <a:ext cx="4968875" cy="3727450"/>
          </a:xfrm>
          <a:prstGeom prst="rect">
            <a:avLst/>
          </a:prstGeom>
          <a:noFill/>
          <a:ln w="12700">
            <a:solidFill>
              <a:prstClr val="black"/>
            </a:solidFill>
          </a:ln>
        </p:spPr>
        <p:txBody>
          <a:bodyPr vert="horz" lIns="88609" tIns="44301" rIns="88609" bIns="44301" rtlCol="0" anchor="ctr"/>
          <a:lstStyle/>
          <a:p>
            <a:pPr lvl="0"/>
            <a:endParaRPr lang="en-US" noProof="0"/>
          </a:p>
        </p:txBody>
      </p:sp>
      <p:sp>
        <p:nvSpPr>
          <p:cNvPr id="5" name="4 Marcador de notas"/>
          <p:cNvSpPr>
            <a:spLocks noGrp="1"/>
          </p:cNvSpPr>
          <p:nvPr>
            <p:ph type="body" sz="quarter" idx="3"/>
          </p:nvPr>
        </p:nvSpPr>
        <p:spPr>
          <a:xfrm>
            <a:off x="680063" y="4716236"/>
            <a:ext cx="5437550" cy="4468358"/>
          </a:xfrm>
          <a:prstGeom prst="rect">
            <a:avLst/>
          </a:prstGeom>
        </p:spPr>
        <p:txBody>
          <a:bodyPr vert="horz" wrap="square" lIns="88609" tIns="44301" rIns="88609" bIns="44301"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smtClean="0"/>
          </a:p>
        </p:txBody>
      </p:sp>
      <p:sp>
        <p:nvSpPr>
          <p:cNvPr id="6" name="5 Marcador de pie de página"/>
          <p:cNvSpPr>
            <a:spLocks noGrp="1"/>
          </p:cNvSpPr>
          <p:nvPr>
            <p:ph type="ftr" sz="quarter" idx="4"/>
          </p:nvPr>
        </p:nvSpPr>
        <p:spPr>
          <a:xfrm>
            <a:off x="1" y="9429189"/>
            <a:ext cx="2944479" cy="497397"/>
          </a:xfrm>
          <a:prstGeom prst="rect">
            <a:avLst/>
          </a:prstGeom>
        </p:spPr>
        <p:txBody>
          <a:bodyPr vert="horz" wrap="square" lIns="88609" tIns="44301" rIns="88609" bIns="44301" numCol="1" anchor="b" anchorCtr="0" compatLnSpc="1">
            <a:prstTxWarp prst="textNoShape">
              <a:avLst/>
            </a:prstTxWarp>
          </a:bodyPr>
          <a:lstStyle>
            <a:lvl1pPr>
              <a:defRPr sz="14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a:xfrm>
            <a:off x="3851721" y="9429189"/>
            <a:ext cx="2944479" cy="497397"/>
          </a:xfrm>
          <a:prstGeom prst="rect">
            <a:avLst/>
          </a:prstGeom>
        </p:spPr>
        <p:txBody>
          <a:bodyPr vert="horz" wrap="square" lIns="88609" tIns="44301" rIns="88609" bIns="44301" numCol="1" anchor="b" anchorCtr="0" compatLnSpc="1">
            <a:prstTxWarp prst="textNoShape">
              <a:avLst/>
            </a:prstTxWarp>
          </a:bodyPr>
          <a:lstStyle>
            <a:lvl1pPr algn="r">
              <a:defRPr sz="1400">
                <a:latin typeface="Calibri" pitchFamily="34" charset="0"/>
                <a:cs typeface="+mn-cs"/>
              </a:defRPr>
            </a:lvl1pPr>
          </a:lstStyle>
          <a:p>
            <a:pPr>
              <a:defRPr/>
            </a:pPr>
            <a:fld id="{7BF40CD0-14D0-4CE9-9EEC-5FBF03EA287C}" type="slidenum">
              <a:rPr lang="en-US"/>
              <a:pPr>
                <a:defRPr/>
              </a:pPr>
              <a:t>‹Nº›</a:t>
            </a:fld>
            <a:endParaRPr lang="en-US"/>
          </a:p>
        </p:txBody>
      </p:sp>
    </p:spTree>
    <p:extLst>
      <p:ext uri="{BB962C8B-B14F-4D97-AF65-F5344CB8AC3E}">
        <p14:creationId xmlns:p14="http://schemas.microsoft.com/office/powerpoint/2010/main" xmlns="" val="3537399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9139" name="2 Marcador de notas"/>
          <p:cNvSpPr>
            <a:spLocks noGrp="1"/>
          </p:cNvSpPr>
          <p:nvPr>
            <p:ph type="body" idx="1"/>
          </p:nvPr>
        </p:nvSpPr>
        <p:spPr bwMode="auto">
          <a:noFill/>
        </p:spPr>
        <p:txBody>
          <a:bodyPr lIns="88586" tIns="44292" rIns="88586" bIns="44292"/>
          <a:lstStyle/>
          <a:p>
            <a:pPr marL="163513" indent="-163513" algn="just">
              <a:lnSpc>
                <a:spcPct val="90000"/>
              </a:lnSpc>
              <a:buFontTx/>
              <a:buChar char="•"/>
            </a:pPr>
            <a:r>
              <a:rPr lang="es-ES" dirty="0" smtClean="0"/>
              <a:t>Sin duda la crisis financiera internacional afecta las perspectivas de inversión en el mundo y lleva a los expertos a evaluar los proyectos propuestos con mayor cuidado, lo cual no implica que las empresas puedan dejar de pensar en sus desarrollos de largo plazo.</a:t>
            </a:r>
          </a:p>
          <a:p>
            <a:pPr marL="163513" indent="-163513" algn="just">
              <a:lnSpc>
                <a:spcPct val="90000"/>
              </a:lnSpc>
              <a:buFontTx/>
              <a:buChar char="•"/>
            </a:pPr>
            <a:r>
              <a:rPr lang="es-ES" dirty="0" smtClean="0"/>
              <a:t>En este contexto, el Perú destaca como un destino de inversión que vale la pena evaluar. Las razones se pueden resumir en 4 campos básicos: </a:t>
            </a:r>
          </a:p>
          <a:p>
            <a:pPr marL="657225" lvl="1" indent="-214313" algn="just">
              <a:lnSpc>
                <a:spcPct val="90000"/>
              </a:lnSpc>
              <a:buFont typeface="Calibri" pitchFamily="34" charset="0"/>
              <a:buAutoNum type="arabicPeriod"/>
            </a:pPr>
            <a:r>
              <a:rPr lang="es-ES" dirty="0" smtClean="0"/>
              <a:t>Estabilidad macroeconómica: la economía peruana presenta excelentes resultados siendo uno de los países mejor preparados para enfrentar la crisis global.</a:t>
            </a:r>
          </a:p>
          <a:p>
            <a:pPr marL="657225" lvl="1" indent="-214313" algn="just">
              <a:lnSpc>
                <a:spcPct val="90000"/>
              </a:lnSpc>
              <a:buFont typeface="Calibri" pitchFamily="34" charset="0"/>
              <a:buAutoNum type="arabicPeriod"/>
            </a:pPr>
            <a:r>
              <a:rPr lang="es-ES" dirty="0" smtClean="0"/>
              <a:t>Clima favorable para la inversión: el país ha consolidado uno de los marcos legales más modernos y atractivos para la inversión extranjera responsable. </a:t>
            </a:r>
          </a:p>
          <a:p>
            <a:pPr marL="657225" lvl="1" indent="-214313" algn="just">
              <a:lnSpc>
                <a:spcPct val="90000"/>
              </a:lnSpc>
              <a:buFont typeface="Calibri" pitchFamily="34" charset="0"/>
              <a:buAutoNum type="arabicPeriod"/>
            </a:pPr>
            <a:r>
              <a:rPr lang="es-PE" dirty="0" smtClean="0"/>
              <a:t>Acceso a mercados: el Perú h</a:t>
            </a:r>
            <a:r>
              <a:rPr lang="es-ES" dirty="0" smtClean="0"/>
              <a:t>a establecido una amplia red de acuerdos comerciales que le aseguran acceso preferente a prácticamente todos los mercados más dinámicos del mundo.</a:t>
            </a:r>
          </a:p>
          <a:p>
            <a:pPr marL="657225" lvl="1" indent="-214313" algn="just">
              <a:lnSpc>
                <a:spcPct val="90000"/>
              </a:lnSpc>
              <a:buFont typeface="Calibri" pitchFamily="34" charset="0"/>
              <a:buAutoNum type="arabicPeriod"/>
            </a:pPr>
            <a:r>
              <a:rPr lang="es-ES" dirty="0" smtClean="0"/>
              <a:t>Desarrollo de infraestructura: el crecimiento exponencial del comercio internacional peruano está generando un sustantivo aumento de la demanda por infraestructura y servicios logísticos. En ese sentido el Estado peruano viene desarrollando obras de infraestructura de importante magnitud en las cual promueve la participación del sector privado. Ello permitirá elevar nuestra competitividad y proyectarnos como una eficiente plataforma productiva y comercial en el Pacífico Sudamericano.</a:t>
            </a:r>
          </a:p>
          <a:p>
            <a:pPr marL="657225" lvl="1" indent="-214313" algn="just">
              <a:lnSpc>
                <a:spcPct val="90000"/>
              </a:lnSpc>
              <a:buFont typeface="Calibri" pitchFamily="34" charset="0"/>
              <a:buAutoNum type="arabicPeriod"/>
            </a:pPr>
            <a:endParaRPr lang="es-ES" dirty="0" smtClean="0"/>
          </a:p>
          <a:p>
            <a:pPr marL="657225" lvl="1" indent="-214313" algn="just">
              <a:lnSpc>
                <a:spcPct val="90000"/>
              </a:lnSpc>
            </a:pPr>
            <a:endParaRPr lang="es-ES" dirty="0" smtClean="0"/>
          </a:p>
          <a:p>
            <a:pPr marL="657225" lvl="1" indent="-214313" algn="just">
              <a:lnSpc>
                <a:spcPct val="90000"/>
              </a:lnSpc>
            </a:pPr>
            <a:endParaRPr lang="es-ES" dirty="0" smtClean="0"/>
          </a:p>
          <a:p>
            <a:pPr marL="163513" indent="-163513">
              <a:lnSpc>
                <a:spcPct val="90000"/>
              </a:lnSpc>
            </a:pPr>
            <a:endParaRPr lang="en-US" dirty="0" smtClean="0"/>
          </a:p>
        </p:txBody>
      </p:sp>
      <p:sp>
        <p:nvSpPr>
          <p:cNvPr id="219140" name="3 Marcador de número de diapositiva"/>
          <p:cNvSpPr txBox="1">
            <a:spLocks noGrp="1"/>
          </p:cNvSpPr>
          <p:nvPr/>
        </p:nvSpPr>
        <p:spPr bwMode="auto">
          <a:xfrm>
            <a:off x="3851721" y="9429189"/>
            <a:ext cx="2944479" cy="497397"/>
          </a:xfrm>
          <a:prstGeom prst="rect">
            <a:avLst/>
          </a:prstGeom>
          <a:noFill/>
          <a:ln w="9525">
            <a:noFill/>
            <a:miter lim="800000"/>
            <a:headEnd/>
            <a:tailEnd/>
          </a:ln>
        </p:spPr>
        <p:txBody>
          <a:bodyPr lIns="88586" tIns="44292" rIns="88586" bIns="44292" anchor="b"/>
          <a:lstStyle/>
          <a:p>
            <a:pPr algn="r" defTabSz="842963"/>
            <a:fld id="{3EF2A22E-05C9-41C9-82AA-7BACF8D67263}" type="slidenum">
              <a:rPr lang="en-US" sz="1400">
                <a:solidFill>
                  <a:srgbClr val="000000"/>
                </a:solidFill>
              </a:rPr>
              <a:pPr algn="r" defTabSz="842963"/>
              <a:t>2</a:t>
            </a:fld>
            <a:endParaRPr lang="en-US" sz="14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51721" y="9427546"/>
            <a:ext cx="2944479" cy="499038"/>
          </a:xfrm>
          <a:prstGeom prst="rect">
            <a:avLst/>
          </a:prstGeom>
          <a:noFill/>
          <a:ln w="9525">
            <a:noFill/>
            <a:miter lim="800000"/>
            <a:headEnd/>
            <a:tailEnd/>
          </a:ln>
        </p:spPr>
        <p:txBody>
          <a:bodyPr lIns="85004" tIns="42502" rIns="85004" bIns="42502" anchor="b"/>
          <a:lstStyle/>
          <a:p>
            <a:pPr algn="r" defTabSz="808038"/>
            <a:fld id="{D6B388F0-B818-4848-9B11-5673A9B7F05B}" type="slidenum">
              <a:rPr lang="es-ES" sz="1200">
                <a:solidFill>
                  <a:srgbClr val="000000"/>
                </a:solidFill>
              </a:rPr>
              <a:pPr algn="r" defTabSz="808038"/>
              <a:t>12</a:t>
            </a:fld>
            <a:endParaRPr lang="es-ES" sz="1200">
              <a:solidFill>
                <a:srgbClr val="000000"/>
              </a:solidFill>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1428" name="3 Marcador de notas"/>
          <p:cNvSpPr>
            <a:spLocks noGrp="1"/>
          </p:cNvSpPr>
          <p:nvPr/>
        </p:nvSpPr>
        <p:spPr bwMode="auto">
          <a:xfrm>
            <a:off x="905767" y="4716236"/>
            <a:ext cx="4986142" cy="4466716"/>
          </a:xfrm>
          <a:prstGeom prst="rect">
            <a:avLst/>
          </a:prstGeom>
          <a:noFill/>
          <a:ln w="9525">
            <a:noFill/>
            <a:miter lim="800000"/>
            <a:headEnd/>
            <a:tailEnd/>
          </a:ln>
        </p:spPr>
        <p:txBody>
          <a:bodyPr lIns="84989" tIns="42496" rIns="84989" bIns="42496"/>
          <a:lstStyle/>
          <a:p>
            <a:pPr defTabSz="808038" eaLnBrk="0" hangingPunct="0">
              <a:spcBef>
                <a:spcPct val="30000"/>
              </a:spcBef>
            </a:pPr>
            <a:endParaRPr lang="en-US" sz="1200">
              <a:solidFill>
                <a:srgbClr val="000000"/>
              </a:solidFill>
              <a:latin typeface="Tahoma" pitchFamily="34" charset="0"/>
            </a:endParaRPr>
          </a:p>
        </p:txBody>
      </p:sp>
      <p:sp>
        <p:nvSpPr>
          <p:cNvPr id="231429" name="4 Marcador de notas"/>
          <p:cNvSpPr>
            <a:spLocks noGrp="1"/>
          </p:cNvSpPr>
          <p:nvPr/>
        </p:nvSpPr>
        <p:spPr bwMode="auto">
          <a:xfrm>
            <a:off x="680063" y="4716236"/>
            <a:ext cx="5437550" cy="4466716"/>
          </a:xfrm>
          <a:prstGeom prst="rect">
            <a:avLst/>
          </a:prstGeom>
          <a:noFill/>
          <a:ln w="9525">
            <a:noFill/>
            <a:miter lim="800000"/>
            <a:headEnd/>
            <a:tailEnd/>
          </a:ln>
        </p:spPr>
        <p:txBody>
          <a:bodyPr lIns="84976" tIns="42492" rIns="84976" bIns="42492"/>
          <a:lstStyle/>
          <a:p>
            <a:pPr defTabSz="808038" eaLnBrk="0" hangingPunct="0">
              <a:spcBef>
                <a:spcPct val="30000"/>
              </a:spcBef>
            </a:pPr>
            <a:endParaRPr lang="en-US" sz="1200">
              <a:solidFill>
                <a:srgbClr val="000000"/>
              </a:solidFill>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51721" y="9430831"/>
            <a:ext cx="2944479" cy="495755"/>
          </a:xfrm>
          <a:prstGeom prst="rect">
            <a:avLst/>
          </a:prstGeom>
          <a:noFill/>
          <a:ln w="9525">
            <a:noFill/>
            <a:miter lim="800000"/>
            <a:headEnd/>
            <a:tailEnd/>
          </a:ln>
        </p:spPr>
        <p:txBody>
          <a:bodyPr lIns="95397" tIns="47700" rIns="95397" bIns="47700" anchor="b"/>
          <a:lstStyle/>
          <a:p>
            <a:pPr algn="r" defTabSz="906463"/>
            <a:fld id="{CBD07ED6-C63A-4196-B4E6-619D5A82DA9B}" type="slidenum">
              <a:rPr lang="es-ES" sz="1300">
                <a:solidFill>
                  <a:srgbClr val="000000"/>
                </a:solidFill>
              </a:rPr>
              <a:pPr algn="r" defTabSz="906463"/>
              <a:t>13</a:t>
            </a:fld>
            <a:endParaRPr lang="es-ES" sz="1300">
              <a:solidFill>
                <a:srgbClr val="000000"/>
              </a:solidFill>
            </a:endParaRPr>
          </a:p>
        </p:txBody>
      </p:sp>
      <p:sp>
        <p:nvSpPr>
          <p:cNvPr id="232451" name="Rectangle 2"/>
          <p:cNvSpPr>
            <a:spLocks noGrp="1" noRot="1" noChangeAspect="1" noChangeArrowheads="1" noTextEdit="1"/>
          </p:cNvSpPr>
          <p:nvPr>
            <p:ph type="sldImg"/>
          </p:nvPr>
        </p:nvSpPr>
        <p:spPr bwMode="auto">
          <a:xfrm>
            <a:off x="915988" y="742950"/>
            <a:ext cx="4965700" cy="3725863"/>
          </a:xfrm>
          <a:noFill/>
          <a:ln>
            <a:solidFill>
              <a:srgbClr val="000000"/>
            </a:solidFill>
            <a:miter lim="800000"/>
            <a:headEnd/>
            <a:tailEnd/>
          </a:ln>
        </p:spPr>
      </p:sp>
      <p:sp>
        <p:nvSpPr>
          <p:cNvPr id="232452" name="3 Marcador de notas"/>
          <p:cNvSpPr>
            <a:spLocks noGrp="1"/>
          </p:cNvSpPr>
          <p:nvPr/>
        </p:nvSpPr>
        <p:spPr bwMode="auto">
          <a:xfrm>
            <a:off x="905767" y="4716236"/>
            <a:ext cx="4986142" cy="4466716"/>
          </a:xfrm>
          <a:prstGeom prst="rect">
            <a:avLst/>
          </a:prstGeom>
          <a:noFill/>
          <a:ln w="9525">
            <a:noFill/>
            <a:miter lim="800000"/>
            <a:headEnd/>
            <a:tailEnd/>
          </a:ln>
        </p:spPr>
        <p:txBody>
          <a:bodyPr lIns="95412" tIns="47706" rIns="95412" bIns="47706"/>
          <a:lstStyle/>
          <a:p>
            <a:pPr defTabSz="906463" eaLnBrk="0" hangingPunct="0">
              <a:spcBef>
                <a:spcPct val="30000"/>
              </a:spcBef>
            </a:pPr>
            <a:endParaRPr lang="en-US" sz="1300">
              <a:solidFill>
                <a:srgbClr val="000000"/>
              </a:solidFill>
              <a:latin typeface="Tahoma" pitchFamily="34" charset="0"/>
            </a:endParaRPr>
          </a:p>
        </p:txBody>
      </p:sp>
      <p:sp>
        <p:nvSpPr>
          <p:cNvPr id="232453" name="4 Marcador de notas"/>
          <p:cNvSpPr>
            <a:spLocks noGrp="1"/>
          </p:cNvSpPr>
          <p:nvPr/>
        </p:nvSpPr>
        <p:spPr bwMode="auto">
          <a:xfrm>
            <a:off x="680063" y="4716236"/>
            <a:ext cx="5437550" cy="4466716"/>
          </a:xfrm>
          <a:prstGeom prst="rect">
            <a:avLst/>
          </a:prstGeom>
          <a:noFill/>
          <a:ln w="9525">
            <a:noFill/>
            <a:miter lim="800000"/>
            <a:headEnd/>
            <a:tailEnd/>
          </a:ln>
        </p:spPr>
        <p:txBody>
          <a:bodyPr lIns="95397" tIns="47700" rIns="95397" bIns="47700"/>
          <a:lstStyle/>
          <a:p>
            <a:pPr defTabSz="906463" eaLnBrk="0" hangingPunct="0">
              <a:spcBef>
                <a:spcPct val="30000"/>
              </a:spcBef>
            </a:pPr>
            <a:endParaRPr lang="en-US" sz="1300">
              <a:solidFill>
                <a:srgbClr val="000000"/>
              </a:solidFill>
              <a:latin typeface="Tahoma" pitchFamily="34" charset="0"/>
            </a:endParaRPr>
          </a:p>
        </p:txBody>
      </p:sp>
      <p:sp>
        <p:nvSpPr>
          <p:cNvPr id="232454" name="5 Marcador de notas"/>
          <p:cNvSpPr>
            <a:spLocks noGrp="1"/>
          </p:cNvSpPr>
          <p:nvPr>
            <p:ph type="body" idx="1"/>
          </p:nvPr>
        </p:nvSpPr>
        <p:spPr bwMode="auto">
          <a:noFill/>
        </p:spPr>
        <p:txBody>
          <a:bodyPr/>
          <a:lstStyle/>
          <a:p>
            <a:endParaRPr lang="es-P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51721" y="9427546"/>
            <a:ext cx="2944479" cy="499038"/>
          </a:xfrm>
          <a:prstGeom prst="rect">
            <a:avLst/>
          </a:prstGeom>
          <a:noFill/>
          <a:ln w="9525">
            <a:noFill/>
            <a:miter lim="800000"/>
            <a:headEnd/>
            <a:tailEnd/>
          </a:ln>
        </p:spPr>
        <p:txBody>
          <a:bodyPr lIns="88575" tIns="44290" rIns="88575" bIns="44290" anchor="b"/>
          <a:lstStyle/>
          <a:p>
            <a:fld id="{85F89FE9-0FA8-4469-9E79-7CD3B20A450A}" type="slidenum">
              <a:rPr lang="es-ES" sz="1400">
                <a:solidFill>
                  <a:srgbClr val="000000"/>
                </a:solidFill>
              </a:rPr>
              <a:pPr/>
              <a:t>14</a:t>
            </a:fld>
            <a:endParaRPr lang="es-ES" sz="1400">
              <a:solidFill>
                <a:srgbClr val="000000"/>
              </a:solidFill>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4500" name="4 Marcador de notas"/>
          <p:cNvSpPr>
            <a:spLocks noGrp="1"/>
          </p:cNvSpPr>
          <p:nvPr/>
        </p:nvSpPr>
        <p:spPr bwMode="auto">
          <a:xfrm>
            <a:off x="680063" y="4716236"/>
            <a:ext cx="5437550" cy="4466716"/>
          </a:xfrm>
          <a:prstGeom prst="rect">
            <a:avLst/>
          </a:prstGeom>
          <a:noFill/>
          <a:ln w="9525">
            <a:noFill/>
            <a:miter lim="800000"/>
            <a:headEnd/>
            <a:tailEnd/>
          </a:ln>
        </p:spPr>
        <p:txBody>
          <a:bodyPr lIns="88575" tIns="44290" rIns="88575" bIns="44290"/>
          <a:lstStyle/>
          <a:p>
            <a:pPr eaLnBrk="0" hangingPunct="0">
              <a:spcBef>
                <a:spcPct val="30000"/>
              </a:spcBef>
            </a:pPr>
            <a:endParaRPr lang="es-PE" sz="1400">
              <a:solidFill>
                <a:srgbClr val="000000"/>
              </a:solidFill>
            </a:endParaRPr>
          </a:p>
        </p:txBody>
      </p:sp>
      <p:sp>
        <p:nvSpPr>
          <p:cNvPr id="234501" name="5 Marcador de notas"/>
          <p:cNvSpPr>
            <a:spLocks noGrp="1"/>
          </p:cNvSpPr>
          <p:nvPr/>
        </p:nvSpPr>
        <p:spPr bwMode="auto">
          <a:xfrm>
            <a:off x="680063" y="4716236"/>
            <a:ext cx="5437550" cy="4466716"/>
          </a:xfrm>
          <a:prstGeom prst="rect">
            <a:avLst/>
          </a:prstGeom>
          <a:noFill/>
          <a:ln w="9525">
            <a:noFill/>
            <a:miter lim="800000"/>
            <a:headEnd/>
            <a:tailEnd/>
          </a:ln>
        </p:spPr>
        <p:txBody>
          <a:bodyPr lIns="88575" tIns="44290" rIns="88575" bIns="44290"/>
          <a:lstStyle/>
          <a:p>
            <a:pPr eaLnBrk="0" hangingPunct="0">
              <a:spcBef>
                <a:spcPct val="30000"/>
              </a:spcBef>
            </a:pPr>
            <a:endParaRPr lang="en-US" sz="1400">
              <a:solidFill>
                <a:srgbClr val="000000"/>
              </a:solidFill>
            </a:endParaRPr>
          </a:p>
        </p:txBody>
      </p:sp>
      <p:sp>
        <p:nvSpPr>
          <p:cNvPr id="234502" name="5 Marcador de notas"/>
          <p:cNvSpPr>
            <a:spLocks noGrp="1"/>
          </p:cNvSpPr>
          <p:nvPr>
            <p:ph type="body" idx="1"/>
          </p:nvPr>
        </p:nvSpPr>
        <p:spPr bwMode="auto">
          <a:noFill/>
        </p:spPr>
        <p:txBody>
          <a:bodyPr/>
          <a:lstStyle/>
          <a:p>
            <a:r>
              <a:rPr lang="es-PE" sz="1100" smtClean="0"/>
              <a:t> </a:t>
            </a:r>
            <a:endParaRPr lang="es-ES" sz="1100" smtClean="0"/>
          </a:p>
          <a:p>
            <a:pPr algn="just">
              <a:buFontTx/>
              <a:buChar char="•"/>
            </a:pPr>
            <a:r>
              <a:rPr lang="es-ES" sz="1100" smtClean="0"/>
              <a:t>Un tercer factor de importancia a tomar en cuenta para evaluar al Perú con destino de inversiones es su activa política de integración comercial con el mundo. </a:t>
            </a:r>
          </a:p>
          <a:p>
            <a:pPr algn="just">
              <a:spcBef>
                <a:spcPts val="1150"/>
              </a:spcBef>
              <a:buFontTx/>
              <a:buChar char="•"/>
            </a:pPr>
            <a:r>
              <a:rPr lang="es-ES" sz="1100" smtClean="0"/>
              <a:t>A través de diversos esquemas de integración, se ha logrado el acceso a importantes mercados ampliados, hacia los cuales podrá acceder el inversionista que se establezca en el país. Ejemplo de ello son los </a:t>
            </a:r>
            <a:r>
              <a:rPr lang="es-PE" sz="1100" smtClean="0"/>
              <a:t>Tratados de Libre Comercio suscritos con Estados Unidos, Canadá, Singapur y China, y el Acuerdo con Tailandia. Destacar que el tratado con Estados Unidos entró en plena vigencia el 1 de febrero de este año y se negocian otros tratados con la Unión Europea, EFTA y Corea. </a:t>
            </a:r>
            <a:endParaRPr lang="es-ES" sz="1100" smtClean="0"/>
          </a:p>
          <a:p>
            <a:pPr algn="just">
              <a:spcBef>
                <a:spcPts val="1150"/>
              </a:spcBef>
              <a:buFontTx/>
              <a:buChar char="•"/>
            </a:pPr>
            <a:r>
              <a:rPr lang="es-PE" sz="1100" smtClean="0"/>
              <a:t>El Perú es además miembro de la Comunidad Andina de Naciones y mantiene también preferencias arancelarias con la mayoría de los países latinoamericanos como México, Chile, Mercosur, etc.</a:t>
            </a:r>
            <a:endParaRPr lang="es-ES" sz="1100" smtClean="0"/>
          </a:p>
          <a:p>
            <a:pPr algn="just">
              <a:spcBef>
                <a:spcPts val="1150"/>
              </a:spcBef>
              <a:buFontTx/>
              <a:buChar char="•"/>
            </a:pPr>
            <a:r>
              <a:rPr lang="es-PE" sz="1100" smtClean="0"/>
              <a:t>Es meta del Perú convertirse en el principal hub de negocios o plataforma exportadora en la región del Pacífico Sudamericano.</a:t>
            </a:r>
            <a:endParaRPr lang="es-ES" sz="1100" smtClean="0"/>
          </a:p>
          <a:p>
            <a:endParaRPr 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50245" y="9430831"/>
            <a:ext cx="2945955" cy="495755"/>
          </a:xfrm>
          <a:prstGeom prst="rect">
            <a:avLst/>
          </a:prstGeom>
          <a:noFill/>
          <a:ln w="9525">
            <a:noFill/>
            <a:miter lim="800000"/>
            <a:headEnd/>
            <a:tailEnd/>
          </a:ln>
        </p:spPr>
        <p:txBody>
          <a:bodyPr lIns="92059" tIns="46032" rIns="92059" bIns="46032" anchor="b"/>
          <a:lstStyle/>
          <a:p>
            <a:pPr algn="r"/>
            <a:fld id="{B71EB28E-0CB3-4875-BEA8-87D1712F46D1}" type="slidenum">
              <a:rPr lang="es-ES_tradnl" sz="1400">
                <a:latin typeface="Calibri" pitchFamily="34" charset="0"/>
                <a:ea typeface="ＭＳ Ｐゴシック" pitchFamily="34" charset="-128"/>
              </a:rPr>
              <a:pPr algn="r"/>
              <a:t>16</a:t>
            </a:fld>
            <a:endParaRPr lang="es-ES_tradnl" sz="1400">
              <a:latin typeface="Calibri" pitchFamily="34" charset="0"/>
              <a:ea typeface="ＭＳ Ｐゴシック" pitchFamily="34" charset="-128"/>
            </a:endParaRPr>
          </a:p>
        </p:txBody>
      </p:sp>
      <p:sp>
        <p:nvSpPr>
          <p:cNvPr id="235523" name="Rectangle 7"/>
          <p:cNvSpPr txBox="1">
            <a:spLocks noGrp="1" noChangeArrowheads="1"/>
          </p:cNvSpPr>
          <p:nvPr/>
        </p:nvSpPr>
        <p:spPr bwMode="auto">
          <a:xfrm>
            <a:off x="3851723" y="9430829"/>
            <a:ext cx="2945954" cy="497396"/>
          </a:xfrm>
          <a:prstGeom prst="rect">
            <a:avLst/>
          </a:prstGeom>
          <a:noFill/>
          <a:ln w="9525">
            <a:noFill/>
            <a:miter lim="800000"/>
            <a:headEnd/>
            <a:tailEnd/>
          </a:ln>
        </p:spPr>
        <p:txBody>
          <a:bodyPr lIns="92078" tIns="46038" rIns="92078" bIns="46038" anchor="b"/>
          <a:lstStyle/>
          <a:p>
            <a:pPr algn="r"/>
            <a:fld id="{13CDDEC0-0515-4AE9-A050-9CE59EC1BF4A}" type="slidenum">
              <a:rPr lang="es-ES_tradnl" sz="1400">
                <a:latin typeface="Tahoma" pitchFamily="34" charset="0"/>
              </a:rPr>
              <a:pPr algn="r"/>
              <a:t>16</a:t>
            </a:fld>
            <a:endParaRPr lang="es-ES_tradnl" sz="1400">
              <a:latin typeface="Tahoma" pitchFamily="34" charset="0"/>
            </a:endParaRPr>
          </a:p>
        </p:txBody>
      </p:sp>
      <p:sp>
        <p:nvSpPr>
          <p:cNvPr id="23552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25" name="5 Marcador de notas"/>
          <p:cNvSpPr>
            <a:spLocks noGrp="1"/>
          </p:cNvSpPr>
          <p:nvPr/>
        </p:nvSpPr>
        <p:spPr bwMode="auto">
          <a:xfrm>
            <a:off x="905767" y="4712954"/>
            <a:ext cx="4986142" cy="4469999"/>
          </a:xfrm>
          <a:prstGeom prst="rect">
            <a:avLst/>
          </a:prstGeom>
          <a:noFill/>
          <a:ln w="9525">
            <a:noFill/>
            <a:miter lim="800000"/>
            <a:headEnd/>
            <a:tailEnd/>
          </a:ln>
        </p:spPr>
        <p:txBody>
          <a:bodyPr lIns="92078" tIns="46038" rIns="92078" bIns="46038"/>
          <a:lstStyle/>
          <a:p>
            <a:pPr eaLnBrk="0" hangingPunct="0">
              <a:spcBef>
                <a:spcPct val="30000"/>
              </a:spcBef>
            </a:pPr>
            <a:endParaRPr lang="en-US" sz="1400">
              <a:latin typeface="Tahoma" pitchFamily="34" charset="0"/>
            </a:endParaRPr>
          </a:p>
        </p:txBody>
      </p:sp>
      <p:sp>
        <p:nvSpPr>
          <p:cNvPr id="235526" name="6 Marcador de notas"/>
          <p:cNvSpPr>
            <a:spLocks noGrp="1"/>
          </p:cNvSpPr>
          <p:nvPr/>
        </p:nvSpPr>
        <p:spPr bwMode="auto">
          <a:xfrm>
            <a:off x="680063" y="4712954"/>
            <a:ext cx="5437550" cy="4469999"/>
          </a:xfrm>
          <a:prstGeom prst="rect">
            <a:avLst/>
          </a:prstGeom>
          <a:noFill/>
          <a:ln w="9525">
            <a:noFill/>
            <a:miter lim="800000"/>
            <a:headEnd/>
            <a:tailEnd/>
          </a:ln>
        </p:spPr>
        <p:txBody>
          <a:bodyPr lIns="92059" tIns="46032" rIns="92059" bIns="46032"/>
          <a:lstStyle/>
          <a:p>
            <a:pPr eaLnBrk="0" hangingPunct="0">
              <a:spcBef>
                <a:spcPct val="30000"/>
              </a:spcBef>
            </a:pPr>
            <a:endParaRPr lang="en-US" sz="1400">
              <a:latin typeface="Tahoma" pitchFamily="34" charset="0"/>
            </a:endParaRPr>
          </a:p>
        </p:txBody>
      </p:sp>
      <p:sp>
        <p:nvSpPr>
          <p:cNvPr id="87047" name="6 Marcador de notas"/>
          <p:cNvSpPr>
            <a:spLocks noGrp="1"/>
          </p:cNvSpPr>
          <p:nvPr>
            <p:ph type="body" idx="1"/>
          </p:nvPr>
        </p:nvSpPr>
        <p:spPr bwMode="auto"/>
        <p:txBody>
          <a:bodyPr>
            <a:normAutofit fontScale="77500" lnSpcReduction="20000"/>
          </a:bodyPr>
          <a:lstStyle/>
          <a:p>
            <a:pPr marL="350364" lvl="1" indent="-173591" algn="just" eaLnBrk="1" hangingPunct="1">
              <a:lnSpc>
                <a:spcPct val="70000"/>
              </a:lnSpc>
              <a:spcBef>
                <a:spcPts val="577"/>
              </a:spcBef>
              <a:buClr>
                <a:srgbClr val="FF0000"/>
              </a:buClr>
              <a:buFont typeface="Wingdings" pitchFamily="2" charset="2"/>
              <a:buChar char="Ø"/>
              <a:defRPr/>
            </a:pPr>
            <a:r>
              <a:rPr lang="en-US" sz="1000" dirty="0" smtClean="0"/>
              <a:t>The dry tropic with vertical solar radiation generates an </a:t>
            </a:r>
            <a:r>
              <a:rPr lang="en-US" sz="1000" b="1" dirty="0" smtClean="0"/>
              <a:t>artificial greenhouse </a:t>
            </a:r>
            <a:r>
              <a:rPr lang="en-US" sz="1000" dirty="0" smtClean="0"/>
              <a:t>with adequate lighting and temperature differences between day and night.</a:t>
            </a:r>
          </a:p>
          <a:p>
            <a:pPr marL="350364" lvl="1" indent="-173591" algn="just" eaLnBrk="1" hangingPunct="1">
              <a:lnSpc>
                <a:spcPct val="70000"/>
              </a:lnSpc>
              <a:spcBef>
                <a:spcPts val="577"/>
              </a:spcBef>
              <a:buClr>
                <a:srgbClr val="FF0000"/>
              </a:buClr>
              <a:buFont typeface="Wingdings" pitchFamily="2" charset="2"/>
              <a:buChar char="Ø"/>
              <a:defRPr/>
            </a:pPr>
            <a:r>
              <a:rPr lang="en-US" sz="1000" b="1" dirty="0" smtClean="0"/>
              <a:t>Best agricultural yields in the world:</a:t>
            </a:r>
            <a:endParaRPr lang="en-US" sz="1000" dirty="0" smtClean="0"/>
          </a:p>
          <a:p>
            <a:pPr marL="791505" lvl="2" indent="-173591" algn="just" eaLnBrk="1" hangingPunct="1">
              <a:lnSpc>
                <a:spcPct val="70000"/>
              </a:lnSpc>
              <a:spcBef>
                <a:spcPts val="577"/>
              </a:spcBef>
              <a:buClr>
                <a:srgbClr val="FF0000"/>
              </a:buClr>
              <a:buFont typeface="Wingdings" pitchFamily="2" charset="2"/>
              <a:buChar char="ü"/>
              <a:defRPr/>
            </a:pPr>
            <a:r>
              <a:rPr lang="en-US" sz="1000" dirty="0" smtClean="0"/>
              <a:t>Sugar cane (1st), </a:t>
            </a:r>
          </a:p>
          <a:p>
            <a:pPr marL="791505" lvl="2" indent="-173591" algn="just" eaLnBrk="1" hangingPunct="1">
              <a:lnSpc>
                <a:spcPct val="70000"/>
              </a:lnSpc>
              <a:spcBef>
                <a:spcPts val="577"/>
              </a:spcBef>
              <a:buClr>
                <a:srgbClr val="FF0000"/>
              </a:buClr>
              <a:buFont typeface="Wingdings" pitchFamily="2" charset="2"/>
              <a:buChar char="ü"/>
              <a:defRPr/>
            </a:pPr>
            <a:r>
              <a:rPr lang="en-US" sz="1000" dirty="0" smtClean="0"/>
              <a:t>Asparagus, olives and artichokes (3rd), </a:t>
            </a:r>
          </a:p>
          <a:p>
            <a:pPr marL="791505" lvl="2" indent="-173591" algn="just" eaLnBrk="1" hangingPunct="1">
              <a:lnSpc>
                <a:spcPct val="70000"/>
              </a:lnSpc>
              <a:spcBef>
                <a:spcPts val="577"/>
              </a:spcBef>
              <a:buClr>
                <a:srgbClr val="FF0000"/>
              </a:buClr>
              <a:buFont typeface="Wingdings" pitchFamily="2" charset="2"/>
              <a:buChar char="ü"/>
              <a:defRPr/>
            </a:pPr>
            <a:r>
              <a:rPr lang="en-US" sz="1000" dirty="0" smtClean="0"/>
              <a:t>Grapes (5th)</a:t>
            </a:r>
          </a:p>
          <a:p>
            <a:pPr marL="350364" lvl="1" indent="-173591" algn="just" eaLnBrk="1" hangingPunct="1">
              <a:lnSpc>
                <a:spcPct val="70000"/>
              </a:lnSpc>
              <a:spcBef>
                <a:spcPts val="577"/>
              </a:spcBef>
              <a:buClr>
                <a:srgbClr val="FF0000"/>
              </a:buClr>
              <a:buFont typeface="Wingdings" pitchFamily="2" charset="2"/>
              <a:buChar char="Ø"/>
              <a:defRPr/>
            </a:pPr>
            <a:r>
              <a:rPr lang="en-US" sz="1000" dirty="0" smtClean="0"/>
              <a:t>Access to </a:t>
            </a:r>
            <a:r>
              <a:rPr lang="en-US" sz="1000" b="1" dirty="0" smtClean="0"/>
              <a:t>“seasonal windows” </a:t>
            </a:r>
            <a:r>
              <a:rPr lang="en-US" sz="1000" dirty="0" smtClean="0"/>
              <a:t>in the most important markets, with premium on prices.</a:t>
            </a:r>
          </a:p>
          <a:p>
            <a:pPr marL="350364" lvl="1" indent="-173591" algn="just" eaLnBrk="1" hangingPunct="1">
              <a:lnSpc>
                <a:spcPct val="70000"/>
              </a:lnSpc>
              <a:spcBef>
                <a:spcPts val="577"/>
              </a:spcBef>
              <a:buClr>
                <a:srgbClr val="FF0000"/>
              </a:buClr>
              <a:buFont typeface="Wingdings" pitchFamily="2" charset="2"/>
              <a:buChar char="Ø"/>
              <a:defRPr/>
            </a:pPr>
            <a:r>
              <a:rPr lang="en-US" sz="1000" dirty="0" smtClean="0"/>
              <a:t>Irrigation projects will permit to expand the 90,000 ha used for </a:t>
            </a:r>
            <a:r>
              <a:rPr lang="en-US" sz="1000" dirty="0" err="1" smtClean="0"/>
              <a:t>agroexports</a:t>
            </a:r>
            <a:r>
              <a:rPr lang="en-US" sz="1000" dirty="0" smtClean="0"/>
              <a:t>.</a:t>
            </a:r>
          </a:p>
          <a:p>
            <a:pPr marL="791505" lvl="2" indent="-173591" algn="just" eaLnBrk="1" hangingPunct="1">
              <a:lnSpc>
                <a:spcPct val="70000"/>
              </a:lnSpc>
              <a:spcBef>
                <a:spcPts val="577"/>
              </a:spcBef>
              <a:buClr>
                <a:srgbClr val="FF0000"/>
              </a:buClr>
              <a:buFont typeface="Wingdings" pitchFamily="2" charset="2"/>
              <a:buChar char="ü"/>
              <a:defRPr/>
            </a:pPr>
            <a:r>
              <a:rPr lang="en-US" sz="1000" dirty="0" err="1" smtClean="0"/>
              <a:t>Majes</a:t>
            </a:r>
            <a:r>
              <a:rPr lang="en-US" sz="1000" dirty="0" smtClean="0"/>
              <a:t> </a:t>
            </a:r>
            <a:r>
              <a:rPr lang="en-US" sz="1000" dirty="0" err="1" smtClean="0"/>
              <a:t>Siguas</a:t>
            </a:r>
            <a:r>
              <a:rPr lang="en-US" sz="1000" dirty="0" smtClean="0"/>
              <a:t>: 38,000 ha</a:t>
            </a:r>
          </a:p>
          <a:p>
            <a:pPr marL="791505" lvl="2" indent="-173591" algn="just" eaLnBrk="1" hangingPunct="1">
              <a:lnSpc>
                <a:spcPct val="70000"/>
              </a:lnSpc>
              <a:spcBef>
                <a:spcPts val="577"/>
              </a:spcBef>
              <a:buClr>
                <a:srgbClr val="FF0000"/>
              </a:buClr>
              <a:buFont typeface="Wingdings" pitchFamily="2" charset="2"/>
              <a:buChar char="ü"/>
              <a:defRPr/>
            </a:pPr>
            <a:r>
              <a:rPr lang="en-US" sz="1000" dirty="0" smtClean="0"/>
              <a:t>Olmos: 35,000 ha</a:t>
            </a:r>
          </a:p>
          <a:p>
            <a:pPr marL="791505" lvl="2" indent="-173591" algn="just" eaLnBrk="1" hangingPunct="1">
              <a:lnSpc>
                <a:spcPct val="70000"/>
              </a:lnSpc>
              <a:spcBef>
                <a:spcPts val="577"/>
              </a:spcBef>
              <a:buClr>
                <a:srgbClr val="FF0000"/>
              </a:buClr>
              <a:buFont typeface="Wingdings" pitchFamily="2" charset="2"/>
              <a:buChar char="ü"/>
              <a:defRPr/>
            </a:pPr>
            <a:r>
              <a:rPr lang="en-US" sz="1000" dirty="0" err="1" smtClean="0"/>
              <a:t>Chavimochic</a:t>
            </a:r>
            <a:r>
              <a:rPr lang="en-US" sz="1000" dirty="0" smtClean="0"/>
              <a:t>: 20,000 ha</a:t>
            </a:r>
          </a:p>
          <a:p>
            <a:pPr marL="350364" lvl="1" indent="-173591" algn="just" eaLnBrk="1" hangingPunct="1">
              <a:lnSpc>
                <a:spcPct val="70000"/>
              </a:lnSpc>
              <a:spcBef>
                <a:spcPts val="577"/>
              </a:spcBef>
              <a:buClr>
                <a:srgbClr val="FF0000"/>
              </a:buClr>
              <a:buFont typeface="Wingdings" pitchFamily="2" charset="2"/>
              <a:buChar char="Ø"/>
              <a:defRPr/>
            </a:pPr>
            <a:r>
              <a:rPr lang="en-US" sz="1000" b="1" dirty="0" smtClean="0"/>
              <a:t>Over US$ 2.5 billion in fresh and processed products exports </a:t>
            </a:r>
            <a:r>
              <a:rPr lang="en-US" sz="1000" dirty="0" smtClean="0"/>
              <a:t>to over 113 countries. </a:t>
            </a:r>
          </a:p>
          <a:p>
            <a:pPr marL="350364" lvl="1" indent="-173591" algn="just" eaLnBrk="1" hangingPunct="1">
              <a:lnSpc>
                <a:spcPct val="70000"/>
              </a:lnSpc>
              <a:spcBef>
                <a:spcPts val="577"/>
              </a:spcBef>
              <a:buClr>
                <a:srgbClr val="FF0000"/>
              </a:buClr>
              <a:buFont typeface="Wingdings" pitchFamily="2" charset="2"/>
              <a:buChar char="Ø"/>
              <a:defRPr/>
            </a:pPr>
            <a:r>
              <a:rPr lang="en-US" sz="1000" b="1" dirty="0" smtClean="0"/>
              <a:t>First asparagus , organic coffee and organic plantain exporting country in the world</a:t>
            </a:r>
            <a:r>
              <a:rPr lang="en-US" sz="1000" dirty="0" smtClean="0"/>
              <a:t>.</a:t>
            </a:r>
          </a:p>
          <a:p>
            <a:pPr marL="350364" lvl="1" indent="-173591" algn="just" eaLnBrk="1" hangingPunct="1">
              <a:lnSpc>
                <a:spcPct val="70000"/>
              </a:lnSpc>
              <a:spcBef>
                <a:spcPts val="577"/>
              </a:spcBef>
              <a:buClr>
                <a:srgbClr val="FF0000"/>
              </a:buClr>
              <a:buFont typeface="Wingdings" pitchFamily="2" charset="2"/>
              <a:buChar char="Ø"/>
              <a:defRPr/>
            </a:pPr>
            <a:r>
              <a:rPr lang="en-US" sz="1000" b="1" dirty="0" smtClean="0"/>
              <a:t>Products with high export potential</a:t>
            </a:r>
            <a:r>
              <a:rPr lang="en-US" sz="1000" dirty="0" smtClean="0"/>
              <a:t>: Andean cereals (</a:t>
            </a:r>
            <a:r>
              <a:rPr lang="en-US" sz="1000" dirty="0" err="1" smtClean="0"/>
              <a:t>kiwicha</a:t>
            </a:r>
            <a:r>
              <a:rPr lang="en-US" sz="1000" dirty="0" smtClean="0"/>
              <a:t>, quinoa and </a:t>
            </a:r>
            <a:r>
              <a:rPr lang="en-US" sz="1000" dirty="0" err="1" smtClean="0"/>
              <a:t>tarwi</a:t>
            </a:r>
            <a:r>
              <a:rPr lang="en-US" sz="1000" dirty="0" smtClean="0"/>
              <a:t>), exotic fruits (custard apple, </a:t>
            </a:r>
            <a:r>
              <a:rPr lang="en-US" sz="1000" dirty="0" err="1" smtClean="0"/>
              <a:t>aguaje</a:t>
            </a:r>
            <a:r>
              <a:rPr lang="en-US" sz="1000" dirty="0" smtClean="0"/>
              <a:t> and </a:t>
            </a:r>
            <a:r>
              <a:rPr lang="en-US" sz="1000" dirty="0" err="1" smtClean="0"/>
              <a:t>camu</a:t>
            </a:r>
            <a:r>
              <a:rPr lang="en-US" sz="1000" dirty="0" smtClean="0"/>
              <a:t> </a:t>
            </a:r>
            <a:r>
              <a:rPr lang="en-US" sz="1000" dirty="0" err="1" smtClean="0"/>
              <a:t>camu</a:t>
            </a:r>
            <a:r>
              <a:rPr lang="en-US" sz="1000" dirty="0" smtClean="0"/>
              <a:t>), berries, avocado, among others.</a:t>
            </a:r>
          </a:p>
          <a:p>
            <a:pPr marL="350364" lvl="1" indent="-173591" algn="just" eaLnBrk="1" hangingPunct="1">
              <a:lnSpc>
                <a:spcPct val="70000"/>
              </a:lnSpc>
              <a:spcBef>
                <a:spcPts val="577"/>
              </a:spcBef>
              <a:buClr>
                <a:srgbClr val="FF0000"/>
              </a:buClr>
              <a:buFont typeface="Wingdings" pitchFamily="2" charset="2"/>
              <a:buChar char="Ø"/>
              <a:defRPr/>
            </a:pPr>
            <a:endParaRPr lang="en-US" sz="1000" dirty="0" smtClean="0"/>
          </a:p>
          <a:p>
            <a:pPr eaLnBrk="1" hangingPunct="1">
              <a:lnSpc>
                <a:spcPct val="90000"/>
              </a:lnSpc>
              <a:spcBef>
                <a:spcPct val="0"/>
              </a:spcBef>
              <a:defRPr/>
            </a:pPr>
            <a:r>
              <a:rPr lang="en-US" sz="1000" dirty="0" smtClean="0"/>
              <a:t>Potential of coastal lands for </a:t>
            </a:r>
            <a:r>
              <a:rPr lang="en-US" sz="1000" dirty="0" err="1" smtClean="0"/>
              <a:t>agroexports</a:t>
            </a:r>
            <a:r>
              <a:rPr lang="en-US" sz="1000" dirty="0" smtClean="0"/>
              <a:t>:</a:t>
            </a:r>
          </a:p>
          <a:p>
            <a:pPr eaLnBrk="1" hangingPunct="1">
              <a:lnSpc>
                <a:spcPct val="90000"/>
              </a:lnSpc>
              <a:spcBef>
                <a:spcPct val="0"/>
              </a:spcBef>
              <a:defRPr/>
            </a:pPr>
            <a:endParaRPr lang="en-US" sz="1000" dirty="0" smtClean="0"/>
          </a:p>
          <a:p>
            <a:pPr eaLnBrk="1" hangingPunct="1">
              <a:lnSpc>
                <a:spcPct val="90000"/>
              </a:lnSpc>
              <a:spcBef>
                <a:spcPct val="0"/>
              </a:spcBef>
              <a:defRPr/>
            </a:pPr>
            <a:r>
              <a:rPr lang="en-US" sz="1000" dirty="0" smtClean="0"/>
              <a:t>Tumbes: 30,000/ cereal-growing crops.</a:t>
            </a:r>
          </a:p>
          <a:p>
            <a:pPr eaLnBrk="1" hangingPunct="1">
              <a:lnSpc>
                <a:spcPct val="90000"/>
              </a:lnSpc>
              <a:spcBef>
                <a:spcPct val="0"/>
              </a:spcBef>
              <a:defRPr/>
            </a:pPr>
            <a:r>
              <a:rPr lang="en-US" sz="1000" dirty="0" smtClean="0"/>
              <a:t>Piura: 50,000/ ethanol</a:t>
            </a:r>
          </a:p>
          <a:p>
            <a:pPr eaLnBrk="1" hangingPunct="1">
              <a:lnSpc>
                <a:spcPct val="90000"/>
              </a:lnSpc>
              <a:spcBef>
                <a:spcPct val="0"/>
              </a:spcBef>
              <a:defRPr/>
            </a:pPr>
            <a:r>
              <a:rPr lang="en-US" sz="1000" dirty="0" smtClean="0"/>
              <a:t>Lambayeque:38,000/ Private initiative underway.</a:t>
            </a:r>
          </a:p>
          <a:p>
            <a:pPr eaLnBrk="1" hangingPunct="1">
              <a:lnSpc>
                <a:spcPct val="90000"/>
              </a:lnSpc>
              <a:spcBef>
                <a:spcPct val="0"/>
              </a:spcBef>
              <a:defRPr/>
            </a:pPr>
            <a:r>
              <a:rPr lang="en-US" sz="1000" dirty="0" smtClean="0"/>
              <a:t>La Libertad: 20,000/</a:t>
            </a:r>
            <a:r>
              <a:rPr lang="en-US" sz="1000" dirty="0" err="1" smtClean="0"/>
              <a:t>Chavimochic</a:t>
            </a:r>
            <a:r>
              <a:rPr lang="en-US" sz="1000" dirty="0" smtClean="0"/>
              <a:t> for exports</a:t>
            </a:r>
          </a:p>
          <a:p>
            <a:pPr eaLnBrk="1" hangingPunct="1">
              <a:lnSpc>
                <a:spcPct val="90000"/>
              </a:lnSpc>
              <a:spcBef>
                <a:spcPct val="0"/>
              </a:spcBef>
              <a:defRPr/>
            </a:pPr>
            <a:r>
              <a:rPr lang="en-US" sz="1000" dirty="0" smtClean="0"/>
              <a:t>                  8,000/Exports</a:t>
            </a:r>
          </a:p>
          <a:p>
            <a:pPr eaLnBrk="1" hangingPunct="1">
              <a:lnSpc>
                <a:spcPct val="90000"/>
              </a:lnSpc>
              <a:spcBef>
                <a:spcPct val="0"/>
              </a:spcBef>
              <a:defRPr/>
            </a:pPr>
            <a:r>
              <a:rPr lang="en-US" sz="1000" dirty="0" smtClean="0"/>
              <a:t>                  10,000</a:t>
            </a:r>
          </a:p>
          <a:p>
            <a:pPr eaLnBrk="1" hangingPunct="1">
              <a:lnSpc>
                <a:spcPct val="90000"/>
              </a:lnSpc>
              <a:spcBef>
                <a:spcPct val="0"/>
              </a:spcBef>
              <a:defRPr/>
            </a:pPr>
            <a:r>
              <a:rPr lang="en-US" sz="1000" dirty="0" smtClean="0"/>
              <a:t>Arequipa: 38,000/</a:t>
            </a:r>
            <a:r>
              <a:rPr lang="en-US" sz="1000" dirty="0" err="1" smtClean="0"/>
              <a:t>Majes</a:t>
            </a:r>
            <a:r>
              <a:rPr lang="en-US" sz="1000" dirty="0" smtClean="0"/>
              <a:t> II</a:t>
            </a:r>
          </a:p>
          <a:p>
            <a:pPr eaLnBrk="1" hangingPunct="1">
              <a:lnSpc>
                <a:spcPct val="90000"/>
              </a:lnSpc>
              <a:spcBef>
                <a:spcPct val="0"/>
              </a:spcBef>
              <a:defRPr/>
            </a:pPr>
            <a:r>
              <a:rPr lang="en-US" sz="1000" dirty="0" smtClean="0"/>
              <a:t>               8,000/</a:t>
            </a:r>
            <a:r>
              <a:rPr lang="en-US" sz="1000" dirty="0" err="1" smtClean="0"/>
              <a:t>Majes</a:t>
            </a:r>
            <a:r>
              <a:rPr lang="en-US" sz="1000" dirty="0" smtClean="0"/>
              <a:t> I</a:t>
            </a:r>
          </a:p>
          <a:p>
            <a:pPr eaLnBrk="1" hangingPunct="1">
              <a:lnSpc>
                <a:spcPct val="90000"/>
              </a:lnSpc>
              <a:spcBef>
                <a:spcPct val="0"/>
              </a:spcBef>
              <a:defRPr/>
            </a:pPr>
            <a:r>
              <a:rPr lang="en-US" sz="1000" b="1" dirty="0" smtClean="0"/>
              <a:t>Total: 202,000</a:t>
            </a:r>
            <a:endParaRPr lang="en-US" sz="1000" dirty="0" smtClean="0"/>
          </a:p>
          <a:p>
            <a:pPr eaLnBrk="1" hangingPunct="1">
              <a:lnSpc>
                <a:spcPct val="90000"/>
              </a:lnSpc>
              <a:spcBef>
                <a:spcPct val="0"/>
              </a:spcBef>
              <a:defRPr/>
            </a:pPr>
            <a:endParaRPr lang="en-US" sz="1000" dirty="0" smtClean="0"/>
          </a:p>
          <a:p>
            <a:pPr marL="350364" lvl="1" indent="-173591" algn="just" eaLnBrk="1" hangingPunct="1">
              <a:lnSpc>
                <a:spcPct val="70000"/>
              </a:lnSpc>
              <a:spcBef>
                <a:spcPts val="577"/>
              </a:spcBef>
              <a:buClr>
                <a:srgbClr val="FF0000"/>
              </a:buClr>
              <a:buFont typeface="Wingdings" pitchFamily="2" charset="2"/>
              <a:buChar char="Ø"/>
              <a:defRPr/>
            </a:pPr>
            <a:endParaRPr lang="es-ES" sz="1000" dirty="0" smtClean="0"/>
          </a:p>
          <a:p>
            <a:pPr marL="350364" lvl="1" indent="-173591" algn="just" eaLnBrk="1" hangingPunct="1">
              <a:lnSpc>
                <a:spcPct val="70000"/>
              </a:lnSpc>
              <a:spcBef>
                <a:spcPts val="577"/>
              </a:spcBef>
              <a:buClr>
                <a:srgbClr val="FF0000"/>
              </a:buClr>
              <a:buFont typeface="Wingdings" pitchFamily="2" charset="2"/>
              <a:buChar char="Ø"/>
              <a:defRPr/>
            </a:pPr>
            <a:endParaRPr lang="es-ES" altLang="zh-CN" sz="1000" b="1" dirty="0" smtClean="0">
              <a:sym typeface="Wingdings" pitchFamily="2" charset="2"/>
            </a:endParaRPr>
          </a:p>
          <a:p>
            <a:pPr marL="350364" lvl="1" indent="-173591" algn="just" eaLnBrk="1" hangingPunct="1">
              <a:lnSpc>
                <a:spcPct val="70000"/>
              </a:lnSpc>
              <a:spcBef>
                <a:spcPts val="577"/>
              </a:spcBef>
              <a:buClr>
                <a:srgbClr val="FF0000"/>
              </a:buClr>
              <a:buFont typeface="Wingdings" pitchFamily="2" charset="2"/>
              <a:buChar char="Ø"/>
              <a:defRPr/>
            </a:pPr>
            <a:endParaRPr lang="zh-CN" altLang="es-MX" sz="1400" b="1" dirty="0" smtClean="0">
              <a:sym typeface="Wingdings" pitchFamily="2"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51721" y="9430831"/>
            <a:ext cx="2944479" cy="495755"/>
          </a:xfrm>
          <a:prstGeom prst="rect">
            <a:avLst/>
          </a:prstGeom>
          <a:noFill/>
          <a:ln w="9525">
            <a:noFill/>
            <a:miter lim="800000"/>
            <a:headEnd/>
            <a:tailEnd/>
          </a:ln>
        </p:spPr>
        <p:txBody>
          <a:bodyPr lIns="92059" tIns="46032" rIns="92059" bIns="46032" anchor="b"/>
          <a:lstStyle/>
          <a:p>
            <a:pPr algn="r"/>
            <a:fld id="{D1C9099E-DA98-41A4-8939-8C473DD389D8}" type="slidenum">
              <a:rPr lang="es-ES_tradnl" sz="1400">
                <a:latin typeface="Calibri" pitchFamily="34" charset="0"/>
              </a:rPr>
              <a:pPr algn="r"/>
              <a:t>17</a:t>
            </a:fld>
            <a:endParaRPr lang="es-ES_tradnl" sz="1400">
              <a:latin typeface="Calibri" pitchFamily="34" charset="0"/>
            </a:endParaRPr>
          </a:p>
        </p:txBody>
      </p:sp>
      <p:sp>
        <p:nvSpPr>
          <p:cNvPr id="237571" name="Rectangle 7"/>
          <p:cNvSpPr txBox="1">
            <a:spLocks noGrp="1" noChangeArrowheads="1"/>
          </p:cNvSpPr>
          <p:nvPr/>
        </p:nvSpPr>
        <p:spPr bwMode="auto">
          <a:xfrm>
            <a:off x="3853197" y="9430829"/>
            <a:ext cx="2944479" cy="497396"/>
          </a:xfrm>
          <a:prstGeom prst="rect">
            <a:avLst/>
          </a:prstGeom>
          <a:noFill/>
          <a:ln w="9525">
            <a:noFill/>
            <a:miter lim="800000"/>
            <a:headEnd/>
            <a:tailEnd/>
          </a:ln>
        </p:spPr>
        <p:txBody>
          <a:bodyPr lIns="92078" tIns="46038" rIns="92078" bIns="46038" anchor="b"/>
          <a:lstStyle/>
          <a:p>
            <a:fld id="{EE910E13-7A9B-406B-A447-E578CA263133}" type="slidenum">
              <a:rPr lang="es-ES_tradnl" sz="1400">
                <a:latin typeface="Tahoma" pitchFamily="34" charset="0"/>
              </a:rPr>
              <a:pPr/>
              <a:t>17</a:t>
            </a:fld>
            <a:endParaRPr lang="es-ES_tradnl" sz="1400">
              <a:latin typeface="Tahoma" pitchFamily="34" charset="0"/>
            </a:endParaRPr>
          </a:p>
        </p:txBody>
      </p:sp>
      <p:sp>
        <p:nvSpPr>
          <p:cNvPr id="2375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3" name="5 Marcador de notas"/>
          <p:cNvSpPr>
            <a:spLocks noGrp="1"/>
          </p:cNvSpPr>
          <p:nvPr/>
        </p:nvSpPr>
        <p:spPr bwMode="auto">
          <a:xfrm>
            <a:off x="905767" y="4716236"/>
            <a:ext cx="4986142" cy="4466716"/>
          </a:xfrm>
          <a:prstGeom prst="rect">
            <a:avLst/>
          </a:prstGeom>
          <a:noFill/>
          <a:ln w="9525">
            <a:noFill/>
            <a:miter lim="800000"/>
            <a:headEnd/>
            <a:tailEnd/>
          </a:ln>
        </p:spPr>
        <p:txBody>
          <a:bodyPr lIns="92078" tIns="46038" rIns="92078" bIns="46038"/>
          <a:lstStyle/>
          <a:p>
            <a:pPr>
              <a:spcBef>
                <a:spcPct val="30000"/>
              </a:spcBef>
            </a:pPr>
            <a:endParaRPr lang="en-US" sz="1400">
              <a:latin typeface="Tahoma" pitchFamily="34" charset="0"/>
            </a:endParaRPr>
          </a:p>
        </p:txBody>
      </p:sp>
      <p:sp>
        <p:nvSpPr>
          <p:cNvPr id="237574" name="6 Marcador de notas"/>
          <p:cNvSpPr>
            <a:spLocks noGrp="1"/>
          </p:cNvSpPr>
          <p:nvPr/>
        </p:nvSpPr>
        <p:spPr bwMode="auto">
          <a:xfrm>
            <a:off x="680063" y="4716236"/>
            <a:ext cx="5437550" cy="4466716"/>
          </a:xfrm>
          <a:prstGeom prst="rect">
            <a:avLst/>
          </a:prstGeom>
          <a:noFill/>
          <a:ln w="9525">
            <a:noFill/>
            <a:miter lim="800000"/>
            <a:headEnd/>
            <a:tailEnd/>
          </a:ln>
        </p:spPr>
        <p:txBody>
          <a:bodyPr lIns="92059" tIns="46032" rIns="92059" bIns="46032"/>
          <a:lstStyle/>
          <a:p>
            <a:pPr eaLnBrk="0" hangingPunct="0">
              <a:spcBef>
                <a:spcPct val="30000"/>
              </a:spcBef>
            </a:pPr>
            <a:endParaRPr lang="en-US" sz="1400">
              <a:latin typeface="Tahoma" pitchFamily="34" charset="0"/>
            </a:endParaRPr>
          </a:p>
        </p:txBody>
      </p:sp>
      <p:sp>
        <p:nvSpPr>
          <p:cNvPr id="237575" name="6 Marcador de notas"/>
          <p:cNvSpPr>
            <a:spLocks noGrp="1"/>
          </p:cNvSpPr>
          <p:nvPr>
            <p:ph type="body" idx="1"/>
          </p:nvPr>
        </p:nvSpPr>
        <p:spPr bwMode="auto">
          <a:noFill/>
        </p:spPr>
        <p:txBody>
          <a:bodyPr/>
          <a:lstStyle/>
          <a:p>
            <a:pPr marL="714375" lvl="1" indent="-273050" algn="just" eaLnBrk="1" hangingPunct="1">
              <a:lnSpc>
                <a:spcPct val="90000"/>
              </a:lnSpc>
              <a:spcBef>
                <a:spcPts val="1150"/>
              </a:spcBef>
              <a:buClr>
                <a:srgbClr val="FF0000"/>
              </a:buClr>
              <a:buFont typeface="Wingdings" pitchFamily="2" charset="2"/>
              <a:buChar char="Ø"/>
            </a:pPr>
            <a:r>
              <a:rPr lang="en-US" altLang="zh-CN" sz="1500" b="1" smtClean="0"/>
              <a:t>Extensive fishing coast (3,080 km)</a:t>
            </a:r>
            <a:r>
              <a:rPr lang="en-US" altLang="zh-CN" sz="1500" smtClean="0"/>
              <a:t> with abundant phytoplankton and zooplankton and confluence of marine currents: Humboldt and El Niño; and </a:t>
            </a:r>
            <a:r>
              <a:rPr lang="en-US" altLang="zh-CN" sz="1500" b="1" smtClean="0"/>
              <a:t>“water mirrors” </a:t>
            </a:r>
            <a:r>
              <a:rPr lang="en-US" altLang="zh-CN" sz="1500" smtClean="0"/>
              <a:t>that offer adequate conditions for the development of marine and continental aquaculture.</a:t>
            </a:r>
          </a:p>
          <a:p>
            <a:pPr marL="714375" lvl="1" indent="-273050" algn="just" eaLnBrk="1" hangingPunct="1">
              <a:lnSpc>
                <a:spcPct val="90000"/>
              </a:lnSpc>
              <a:spcBef>
                <a:spcPts val="1150"/>
              </a:spcBef>
              <a:buClr>
                <a:srgbClr val="FF0000"/>
              </a:buClr>
              <a:buFont typeface="Wingdings" pitchFamily="2" charset="2"/>
              <a:buChar char="Ø"/>
            </a:pPr>
            <a:r>
              <a:rPr lang="en-US" altLang="zh-CN" sz="1500" b="1" smtClean="0"/>
              <a:t>Second producer and first exporting country of fishmeal and fish oil in the world</a:t>
            </a:r>
            <a:r>
              <a:rPr lang="en-US" altLang="zh-CN" sz="1500" smtClean="0"/>
              <a:t>.</a:t>
            </a:r>
          </a:p>
          <a:p>
            <a:pPr marL="714375" lvl="1" indent="-273050" algn="just" eaLnBrk="1" hangingPunct="1">
              <a:lnSpc>
                <a:spcPct val="90000"/>
              </a:lnSpc>
              <a:spcBef>
                <a:spcPts val="1150"/>
              </a:spcBef>
              <a:buClr>
                <a:srgbClr val="FF0000"/>
              </a:buClr>
              <a:buFont typeface="Wingdings" pitchFamily="2" charset="2"/>
              <a:buChar char="Ø"/>
            </a:pPr>
            <a:r>
              <a:rPr lang="en-US" altLang="zh-CN" sz="1500" b="1" smtClean="0"/>
              <a:t>Distribution of Peruvian fisheries products to over 100 countries </a:t>
            </a:r>
            <a:r>
              <a:rPr lang="en-US" altLang="zh-CN" sz="1500" smtClean="0"/>
              <a:t>in five continents, being the most important China, Germany and Japan. </a:t>
            </a:r>
          </a:p>
          <a:p>
            <a:pPr marL="714375" lvl="1" indent="-273050" algn="just" eaLnBrk="1" hangingPunct="1">
              <a:lnSpc>
                <a:spcPct val="90000"/>
              </a:lnSpc>
              <a:spcBef>
                <a:spcPts val="1150"/>
              </a:spcBef>
              <a:buClr>
                <a:srgbClr val="FF0000"/>
              </a:buClr>
              <a:buFont typeface="Wingdings" pitchFamily="2" charset="2"/>
              <a:buChar char="Ø"/>
            </a:pPr>
            <a:r>
              <a:rPr lang="en-US" altLang="zh-CN" sz="1500" b="1" smtClean="0"/>
              <a:t>Trend towards product diversification</a:t>
            </a:r>
          </a:p>
          <a:p>
            <a:pPr marL="1155700" lvl="2" indent="-173038" algn="just" eaLnBrk="1" hangingPunct="1">
              <a:lnSpc>
                <a:spcPct val="80000"/>
              </a:lnSpc>
              <a:spcBef>
                <a:spcPts val="1150"/>
              </a:spcBef>
              <a:buClr>
                <a:srgbClr val="FF0000"/>
              </a:buClr>
              <a:buFont typeface="Wingdings" pitchFamily="2" charset="2"/>
              <a:buChar char="ü"/>
            </a:pPr>
            <a:r>
              <a:rPr lang="en-US" altLang="zh-CN" sz="1500" b="1" smtClean="0"/>
              <a:t>Continental aquaculture</a:t>
            </a:r>
            <a:r>
              <a:rPr lang="en-US" altLang="zh-CN" sz="1500" smtClean="0"/>
              <a:t>: Trout, Tilapia, Shrimp, Giant squid, etc.</a:t>
            </a:r>
          </a:p>
          <a:p>
            <a:pPr marL="1155700" lvl="2" indent="-173038" algn="just" eaLnBrk="1" hangingPunct="1">
              <a:lnSpc>
                <a:spcPct val="80000"/>
              </a:lnSpc>
              <a:spcBef>
                <a:spcPts val="1150"/>
              </a:spcBef>
              <a:buClr>
                <a:srgbClr val="FF0000"/>
              </a:buClr>
              <a:buFont typeface="Wingdings" pitchFamily="2" charset="2"/>
              <a:buChar char="ü"/>
            </a:pPr>
            <a:r>
              <a:rPr lang="en-US" altLang="zh-CN" sz="1500" b="1" smtClean="0"/>
              <a:t>Marine aquaculture: </a:t>
            </a:r>
            <a:r>
              <a:rPr lang="en-US" altLang="zh-CN" sz="1500" smtClean="0"/>
              <a:t>Scallops, King prawn, etc.</a:t>
            </a:r>
          </a:p>
          <a:p>
            <a:pPr eaLnBrk="1" hangingPunct="1">
              <a:spcBef>
                <a:spcPct val="0"/>
              </a:spcBef>
            </a:pPr>
            <a:endParaRPr lang="es-P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850245" y="9430831"/>
            <a:ext cx="2945955" cy="495755"/>
          </a:xfrm>
          <a:prstGeom prst="rect">
            <a:avLst/>
          </a:prstGeom>
          <a:noFill/>
          <a:ln w="9525">
            <a:noFill/>
            <a:miter lim="800000"/>
            <a:headEnd/>
            <a:tailEnd/>
          </a:ln>
        </p:spPr>
        <p:txBody>
          <a:bodyPr lIns="92059" tIns="46032" rIns="92059" bIns="46032" anchor="b"/>
          <a:lstStyle/>
          <a:p>
            <a:pPr algn="r"/>
            <a:fld id="{53E19A08-9A25-4BD4-8940-6C46F6FC8283}" type="slidenum">
              <a:rPr lang="es-ES_tradnl" sz="1400">
                <a:latin typeface="Calibri" pitchFamily="34" charset="0"/>
              </a:rPr>
              <a:pPr algn="r"/>
              <a:t>18</a:t>
            </a:fld>
            <a:endParaRPr lang="es-ES_tradnl" sz="1400">
              <a:latin typeface="Calibri" pitchFamily="34" charset="0"/>
            </a:endParaRPr>
          </a:p>
        </p:txBody>
      </p:sp>
      <p:sp>
        <p:nvSpPr>
          <p:cNvPr id="239619" name="Rectangle 7"/>
          <p:cNvSpPr txBox="1">
            <a:spLocks noGrp="1" noChangeArrowheads="1"/>
          </p:cNvSpPr>
          <p:nvPr/>
        </p:nvSpPr>
        <p:spPr bwMode="auto">
          <a:xfrm>
            <a:off x="3851723" y="9430829"/>
            <a:ext cx="2945954" cy="497396"/>
          </a:xfrm>
          <a:prstGeom prst="rect">
            <a:avLst/>
          </a:prstGeom>
          <a:noFill/>
          <a:ln w="9525">
            <a:noFill/>
            <a:miter lim="800000"/>
            <a:headEnd/>
            <a:tailEnd/>
          </a:ln>
        </p:spPr>
        <p:txBody>
          <a:bodyPr lIns="92078" tIns="46038" rIns="92078" bIns="46038" anchor="b"/>
          <a:lstStyle/>
          <a:p>
            <a:fld id="{07BA9CE1-0CD1-4DD1-9BB6-1CA92C38DC0F}" type="slidenum">
              <a:rPr lang="es-ES_tradnl" sz="1400">
                <a:latin typeface="Tahoma" pitchFamily="34" charset="0"/>
              </a:rPr>
              <a:pPr/>
              <a:t>18</a:t>
            </a:fld>
            <a:endParaRPr lang="es-ES_tradnl" sz="1400">
              <a:latin typeface="Tahoma" pitchFamily="34" charset="0"/>
            </a:endParaRPr>
          </a:p>
        </p:txBody>
      </p:sp>
      <p:sp>
        <p:nvSpPr>
          <p:cNvPr id="2396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21" name="5 Marcador de notas"/>
          <p:cNvSpPr>
            <a:spLocks noGrp="1"/>
          </p:cNvSpPr>
          <p:nvPr/>
        </p:nvSpPr>
        <p:spPr bwMode="auto">
          <a:xfrm>
            <a:off x="905767" y="4712954"/>
            <a:ext cx="4986142" cy="4469999"/>
          </a:xfrm>
          <a:prstGeom prst="rect">
            <a:avLst/>
          </a:prstGeom>
          <a:noFill/>
          <a:ln w="9525">
            <a:noFill/>
            <a:miter lim="800000"/>
            <a:headEnd/>
            <a:tailEnd/>
          </a:ln>
        </p:spPr>
        <p:txBody>
          <a:bodyPr lIns="92078" tIns="46038" rIns="92078" bIns="46038"/>
          <a:lstStyle/>
          <a:p>
            <a:pPr>
              <a:spcBef>
                <a:spcPct val="30000"/>
              </a:spcBef>
            </a:pPr>
            <a:endParaRPr lang="en-US" sz="1400">
              <a:latin typeface="Tahoma" pitchFamily="34" charset="0"/>
            </a:endParaRPr>
          </a:p>
        </p:txBody>
      </p:sp>
      <p:sp>
        <p:nvSpPr>
          <p:cNvPr id="239622" name="6 Marcador de notas"/>
          <p:cNvSpPr>
            <a:spLocks noGrp="1"/>
          </p:cNvSpPr>
          <p:nvPr/>
        </p:nvSpPr>
        <p:spPr bwMode="auto">
          <a:xfrm>
            <a:off x="680063" y="4712954"/>
            <a:ext cx="5437550" cy="4469999"/>
          </a:xfrm>
          <a:prstGeom prst="rect">
            <a:avLst/>
          </a:prstGeom>
          <a:noFill/>
          <a:ln w="9525">
            <a:noFill/>
            <a:miter lim="800000"/>
            <a:headEnd/>
            <a:tailEnd/>
          </a:ln>
        </p:spPr>
        <p:txBody>
          <a:bodyPr lIns="92059" tIns="46032" rIns="92059" bIns="46032"/>
          <a:lstStyle/>
          <a:p>
            <a:pPr eaLnBrk="0" hangingPunct="0">
              <a:spcBef>
                <a:spcPct val="30000"/>
              </a:spcBef>
            </a:pPr>
            <a:endParaRPr lang="en-US" sz="1400">
              <a:latin typeface="Tahoma" pitchFamily="34" charset="0"/>
            </a:endParaRPr>
          </a:p>
        </p:txBody>
      </p:sp>
      <p:sp>
        <p:nvSpPr>
          <p:cNvPr id="239623" name="6 Marcador de notas"/>
          <p:cNvSpPr>
            <a:spLocks noGrp="1"/>
          </p:cNvSpPr>
          <p:nvPr>
            <p:ph type="body" idx="1"/>
          </p:nvPr>
        </p:nvSpPr>
        <p:spPr bwMode="auto">
          <a:noFill/>
        </p:spPr>
        <p:txBody>
          <a:bodyPr/>
          <a:lstStyle/>
          <a:p>
            <a:pPr marL="1100138" lvl="2" indent="-217488" algn="just" eaLnBrk="1" hangingPunct="1">
              <a:lnSpc>
                <a:spcPct val="80000"/>
              </a:lnSpc>
              <a:spcBef>
                <a:spcPts val="1150"/>
              </a:spcBef>
              <a:buClr>
                <a:srgbClr val="C00000"/>
              </a:buClr>
              <a:buFont typeface="Wingdings" pitchFamily="2" charset="2"/>
              <a:buChar char="Ø"/>
            </a:pPr>
            <a:r>
              <a:rPr lang="en-US" altLang="zh-CN" sz="1500" b="1" smtClean="0"/>
              <a:t>Presence of great biological diversity and highly valued timber.</a:t>
            </a:r>
          </a:p>
          <a:p>
            <a:pPr marL="1100138" lvl="2" indent="-217488" algn="just" eaLnBrk="1" hangingPunct="1">
              <a:lnSpc>
                <a:spcPct val="80000"/>
              </a:lnSpc>
              <a:spcBef>
                <a:spcPts val="1150"/>
              </a:spcBef>
              <a:buClr>
                <a:srgbClr val="C00000"/>
              </a:buClr>
              <a:buFont typeface="Wingdings" pitchFamily="2" charset="2"/>
              <a:buChar char="Ø"/>
            </a:pPr>
            <a:r>
              <a:rPr lang="en-US" altLang="zh-CN" sz="1500" b="1" smtClean="0"/>
              <a:t>Development of hard tropical timber </a:t>
            </a:r>
            <a:r>
              <a:rPr lang="en-US" altLang="zh-CN" sz="1500" smtClean="0"/>
              <a:t>in the forest and soft timber in the highlands of the country.</a:t>
            </a:r>
          </a:p>
          <a:p>
            <a:pPr marL="1100138" lvl="2" indent="-217488" algn="just" eaLnBrk="1" hangingPunct="1">
              <a:lnSpc>
                <a:spcPct val="80000"/>
              </a:lnSpc>
              <a:spcBef>
                <a:spcPts val="1150"/>
              </a:spcBef>
              <a:buClr>
                <a:srgbClr val="C00000"/>
              </a:buClr>
              <a:buFont typeface="Wingdings" pitchFamily="2" charset="2"/>
              <a:buChar char="Ø"/>
            </a:pPr>
            <a:r>
              <a:rPr lang="en-US" altLang="zh-CN" sz="1500" b="1" smtClean="0">
                <a:sym typeface="Wingdings" pitchFamily="2" charset="2"/>
              </a:rPr>
              <a:t>2nd country with the largest natural forest area </a:t>
            </a:r>
            <a:r>
              <a:rPr lang="en-US" altLang="zh-CN" sz="1500" smtClean="0">
                <a:sym typeface="Wingdings" pitchFamily="2" charset="2"/>
              </a:rPr>
              <a:t>in Latin America, after Brazil.</a:t>
            </a:r>
          </a:p>
          <a:p>
            <a:pPr marL="1100138" lvl="2" indent="-217488" algn="just" eaLnBrk="1" hangingPunct="1">
              <a:lnSpc>
                <a:spcPct val="80000"/>
              </a:lnSpc>
              <a:spcBef>
                <a:spcPts val="1150"/>
              </a:spcBef>
              <a:buClr>
                <a:srgbClr val="C00000"/>
              </a:buClr>
              <a:buFont typeface="Wingdings" pitchFamily="2" charset="2"/>
              <a:buChar char="Ø"/>
            </a:pPr>
            <a:r>
              <a:rPr lang="en-US" altLang="zh-CN" sz="1500" b="1" smtClean="0">
                <a:sym typeface="Wingdings" pitchFamily="2" charset="2"/>
              </a:rPr>
              <a:t>78,8 million ha of natural forests</a:t>
            </a:r>
            <a:r>
              <a:rPr lang="en-US" altLang="zh-CN" sz="1500" smtClean="0">
                <a:sym typeface="Wingdings" pitchFamily="2" charset="2"/>
              </a:rPr>
              <a:t>, 10 million ha for reforestation and other areas for afforestation (plantations).</a:t>
            </a:r>
          </a:p>
          <a:p>
            <a:pPr marL="1100138" lvl="2" indent="-217488" algn="just" eaLnBrk="1" hangingPunct="1">
              <a:lnSpc>
                <a:spcPct val="80000"/>
              </a:lnSpc>
              <a:spcBef>
                <a:spcPts val="1150"/>
              </a:spcBef>
              <a:buClr>
                <a:srgbClr val="C00000"/>
              </a:buClr>
              <a:buFont typeface="Wingdings" pitchFamily="2" charset="2"/>
              <a:buChar char="Ø"/>
            </a:pPr>
            <a:r>
              <a:rPr lang="en-US" sz="1500" b="1" smtClean="0"/>
              <a:t>Forestry products exports grew to US$ 296 million </a:t>
            </a:r>
            <a:r>
              <a:rPr lang="en-US" sz="1500" smtClean="0"/>
              <a:t>in 2009; 76% were timber product exports and 24% non-timber product exports.</a:t>
            </a:r>
          </a:p>
          <a:p>
            <a:pPr marL="1100138" lvl="2" indent="-217488" algn="just" eaLnBrk="1" hangingPunct="1">
              <a:lnSpc>
                <a:spcPct val="80000"/>
              </a:lnSpc>
              <a:spcBef>
                <a:spcPts val="1150"/>
              </a:spcBef>
              <a:buClr>
                <a:srgbClr val="C00000"/>
              </a:buClr>
              <a:buFont typeface="Wingdings" pitchFamily="2" charset="2"/>
              <a:buChar char="Ø"/>
            </a:pPr>
            <a:r>
              <a:rPr lang="en-US" altLang="zh-CN" sz="1500" b="1" smtClean="0"/>
              <a:t>Investment opportunities in industrial timber complexes.</a:t>
            </a:r>
            <a:endParaRPr lang="en-US" altLang="zh-CN" sz="1500" smtClean="0"/>
          </a:p>
          <a:p>
            <a:pPr eaLnBrk="1" hangingPunct="1">
              <a:spcBef>
                <a:spcPct val="0"/>
              </a:spcBef>
            </a:pPr>
            <a:endParaRPr lang="es-P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p:txBody>
          <a:bodyPr>
            <a:normAutofit fontScale="70000" lnSpcReduction="20000"/>
          </a:bodyPr>
          <a:lstStyle/>
          <a:p>
            <a:pPr marL="715062" lvl="1" indent="-273921" algn="just" eaLnBrk="1" hangingPunct="1">
              <a:lnSpc>
                <a:spcPct val="75000"/>
              </a:lnSpc>
              <a:spcBef>
                <a:spcPts val="1154"/>
              </a:spcBef>
              <a:buClr>
                <a:srgbClr val="FF0000"/>
              </a:buClr>
              <a:buFont typeface="Wingdings" pitchFamily="2" charset="2"/>
              <a:buChar char="Ø"/>
              <a:defRPr/>
            </a:pPr>
            <a:r>
              <a:rPr lang="en-US" altLang="zh-CN" sz="1000" b="1" dirty="0" smtClean="0"/>
              <a:t>Use of Pima cotton in the apparel sector</a:t>
            </a:r>
            <a:r>
              <a:rPr lang="en-US" altLang="zh-CN" sz="1000" dirty="0" smtClean="0"/>
              <a:t> is a strategic differentiator due to its extra-long and soft fiber</a:t>
            </a:r>
            <a:r>
              <a:rPr lang="en-US" altLang="zh-CN" sz="1000" b="1" dirty="0" smtClean="0"/>
              <a:t>, considered one of the most demanded and finest fiber in the world. </a:t>
            </a:r>
          </a:p>
          <a:p>
            <a:pPr marL="715062" lvl="1" indent="-273921" algn="just" eaLnBrk="1" hangingPunct="1">
              <a:lnSpc>
                <a:spcPct val="75000"/>
              </a:lnSpc>
              <a:spcBef>
                <a:spcPts val="1154"/>
              </a:spcBef>
              <a:buClr>
                <a:srgbClr val="FF0000"/>
              </a:buClr>
              <a:buFont typeface="Wingdings" pitchFamily="2" charset="2"/>
              <a:buChar char="Ø"/>
              <a:defRPr/>
            </a:pPr>
            <a:r>
              <a:rPr lang="en-US" altLang="zh-CN" sz="1000" b="1" dirty="0" smtClean="0"/>
              <a:t>First world producer of the finest South American camelids fibers: alpaca and vicuna</a:t>
            </a:r>
            <a:r>
              <a:rPr lang="en-US" altLang="zh-CN" sz="1000" dirty="0" smtClean="0"/>
              <a:t>, superior to Kashmir fiber.  </a:t>
            </a:r>
          </a:p>
          <a:p>
            <a:pPr marL="715062" lvl="1" indent="-273921" algn="just" eaLnBrk="1" hangingPunct="1">
              <a:lnSpc>
                <a:spcPct val="75000"/>
              </a:lnSpc>
              <a:spcBef>
                <a:spcPts val="1154"/>
              </a:spcBef>
              <a:buClr>
                <a:srgbClr val="FF0000"/>
              </a:buClr>
              <a:buFont typeface="Wingdings" pitchFamily="2" charset="2"/>
              <a:buChar char="Ø"/>
              <a:defRPr/>
            </a:pPr>
            <a:r>
              <a:rPr lang="en-US" altLang="zh-CN" sz="1000" dirty="0" smtClean="0"/>
              <a:t>Long textile tradition, favors </a:t>
            </a:r>
            <a:r>
              <a:rPr lang="en-US" altLang="zh-CN" sz="1000" b="1" dirty="0" smtClean="0"/>
              <a:t>workforce professionalization and training</a:t>
            </a:r>
            <a:r>
              <a:rPr lang="en-US" altLang="zh-CN" sz="1000" dirty="0" smtClean="0"/>
              <a:t> for agricultural activities and design and apparel making processes.</a:t>
            </a:r>
          </a:p>
          <a:p>
            <a:pPr marL="715062" lvl="1" indent="-273921" algn="just" eaLnBrk="1" hangingPunct="1">
              <a:lnSpc>
                <a:spcPct val="75000"/>
              </a:lnSpc>
              <a:spcBef>
                <a:spcPts val="1154"/>
              </a:spcBef>
              <a:buClr>
                <a:srgbClr val="FF0000"/>
              </a:buClr>
              <a:buFont typeface="Wingdings" pitchFamily="2" charset="2"/>
              <a:buChar char="Ø"/>
              <a:defRPr/>
            </a:pPr>
            <a:r>
              <a:rPr lang="en-US" altLang="zh-CN" sz="1000" b="1" dirty="0" smtClean="0"/>
              <a:t>International recognition as “full package” supplier </a:t>
            </a:r>
            <a:r>
              <a:rPr lang="en-US" altLang="zh-CN" sz="1000" dirty="0" smtClean="0"/>
              <a:t>of the best brands in the world in cotton knitted fabrics.</a:t>
            </a:r>
          </a:p>
          <a:p>
            <a:pPr marL="715062" lvl="1" indent="-273921" algn="just" eaLnBrk="1" hangingPunct="1">
              <a:lnSpc>
                <a:spcPct val="75000"/>
              </a:lnSpc>
              <a:spcBef>
                <a:spcPts val="1154"/>
              </a:spcBef>
              <a:buClr>
                <a:srgbClr val="FF0000"/>
              </a:buClr>
              <a:buFont typeface="Wingdings" pitchFamily="2" charset="2"/>
              <a:buChar char="Ø"/>
              <a:defRPr/>
            </a:pPr>
            <a:r>
              <a:rPr lang="en-US" altLang="zh-CN" sz="1000" b="1" dirty="0" smtClean="0"/>
              <a:t>Solid trend towards exports growth,</a:t>
            </a:r>
            <a:r>
              <a:rPr lang="en-US" altLang="zh-CN" sz="1000" dirty="0" smtClean="0"/>
              <a:t> reaching its maximum level in 2008: US$ 2 billion.</a:t>
            </a:r>
          </a:p>
          <a:p>
            <a:pPr marL="715062" lvl="1" indent="-273921" algn="just" eaLnBrk="1" hangingPunct="1">
              <a:lnSpc>
                <a:spcPct val="75000"/>
              </a:lnSpc>
              <a:spcBef>
                <a:spcPts val="1154"/>
              </a:spcBef>
              <a:buClr>
                <a:srgbClr val="FF0000"/>
              </a:buClr>
              <a:defRPr/>
            </a:pPr>
            <a:endParaRPr lang="en-US" altLang="zh-CN" sz="1000" dirty="0" smtClean="0"/>
          </a:p>
          <a:p>
            <a:pPr marL="715062" lvl="1" indent="-273921" algn="just" eaLnBrk="1" hangingPunct="1">
              <a:lnSpc>
                <a:spcPct val="75000"/>
              </a:lnSpc>
              <a:spcBef>
                <a:spcPts val="1154"/>
              </a:spcBef>
              <a:buClr>
                <a:srgbClr val="FF0000"/>
              </a:buClr>
              <a:defRPr/>
            </a:pPr>
            <a:r>
              <a:rPr lang="en-US" altLang="zh-CN" sz="1000" b="1" dirty="0" smtClean="0"/>
              <a:t>Brands attended by Peruvian industries:</a:t>
            </a:r>
          </a:p>
          <a:p>
            <a:pPr marL="715062" lvl="1" indent="-273921" algn="just" eaLnBrk="1" hangingPunct="1">
              <a:lnSpc>
                <a:spcPct val="75000"/>
              </a:lnSpc>
              <a:spcBef>
                <a:spcPts val="1154"/>
              </a:spcBef>
              <a:buClr>
                <a:srgbClr val="FF0000"/>
              </a:buClr>
              <a:defRPr/>
            </a:pPr>
            <a:endParaRPr lang="en-US" altLang="zh-CN" sz="1000" b="1" dirty="0" smtClean="0"/>
          </a:p>
          <a:p>
            <a:pPr marL="715062" lvl="1" indent="-273921" algn="just" eaLnBrk="1" hangingPunct="1">
              <a:lnSpc>
                <a:spcPct val="75000"/>
              </a:lnSpc>
              <a:spcBef>
                <a:spcPts val="1154"/>
              </a:spcBef>
              <a:buClr>
                <a:srgbClr val="FF0000"/>
              </a:buClr>
              <a:defRPr/>
            </a:pPr>
            <a:r>
              <a:rPr lang="en-US" sz="1000" dirty="0" smtClean="0"/>
              <a:t>Abercrombie &amp; Fitch; </a:t>
            </a:r>
            <a:r>
              <a:rPr lang="en-US" sz="1000" dirty="0" err="1" smtClean="0"/>
              <a:t>Izod</a:t>
            </a:r>
            <a:r>
              <a:rPr lang="en-US" sz="1000" dirty="0" smtClean="0"/>
              <a:t> </a:t>
            </a:r>
            <a:r>
              <a:rPr lang="en-US" sz="1000" dirty="0" err="1" smtClean="0"/>
              <a:t>Ara</a:t>
            </a:r>
            <a:r>
              <a:rPr lang="en-US" sz="1000" dirty="0" smtClean="0"/>
              <a:t> </a:t>
            </a:r>
            <a:r>
              <a:rPr lang="en-US" sz="1000" dirty="0" err="1" smtClean="0"/>
              <a:t>Intersales</a:t>
            </a:r>
            <a:r>
              <a:rPr lang="en-US" sz="1000" dirty="0" smtClean="0"/>
              <a:t>; JC Penny; Armani Exchange; </a:t>
            </a:r>
          </a:p>
          <a:p>
            <a:pPr marL="715062" lvl="1" indent="-273921" algn="just" eaLnBrk="1" hangingPunct="1">
              <a:lnSpc>
                <a:spcPct val="75000"/>
              </a:lnSpc>
              <a:spcBef>
                <a:spcPts val="1154"/>
              </a:spcBef>
              <a:buClr>
                <a:srgbClr val="FF0000"/>
              </a:buClr>
              <a:defRPr/>
            </a:pPr>
            <a:r>
              <a:rPr lang="en-US" sz="1000" dirty="0" err="1" smtClean="0"/>
              <a:t>Nassino</a:t>
            </a:r>
            <a:r>
              <a:rPr lang="en-US" sz="1000" dirty="0" smtClean="0"/>
              <a:t> </a:t>
            </a:r>
            <a:r>
              <a:rPr lang="en-US" sz="1000" dirty="0" err="1" smtClean="0"/>
              <a:t>Dutti</a:t>
            </a:r>
            <a:r>
              <a:rPr lang="en-US" sz="1000" dirty="0" smtClean="0"/>
              <a:t>; Calvin Klein; </a:t>
            </a:r>
            <a:r>
              <a:rPr lang="en-US" sz="1000" dirty="0" err="1" smtClean="0"/>
              <a:t>Nautica</a:t>
            </a:r>
            <a:r>
              <a:rPr lang="en-US" sz="1000" dirty="0" smtClean="0"/>
              <a:t> Donna Karan Inc.; New Balance; </a:t>
            </a:r>
          </a:p>
          <a:p>
            <a:pPr marL="715062" lvl="1" indent="-273921" algn="just" eaLnBrk="1" hangingPunct="1">
              <a:lnSpc>
                <a:spcPct val="75000"/>
              </a:lnSpc>
              <a:spcBef>
                <a:spcPts val="1154"/>
              </a:spcBef>
              <a:buClr>
                <a:srgbClr val="FF0000"/>
              </a:buClr>
              <a:defRPr/>
            </a:pPr>
            <a:r>
              <a:rPr lang="en-US" sz="1000" dirty="0" smtClean="0"/>
              <a:t>DKNY; </a:t>
            </a:r>
            <a:r>
              <a:rPr lang="en-US" sz="1000" dirty="0" err="1" smtClean="0"/>
              <a:t>Lacoste</a:t>
            </a:r>
            <a:r>
              <a:rPr lang="en-US" sz="1000" dirty="0" smtClean="0"/>
              <a:t>; Duck Head; </a:t>
            </a:r>
            <a:r>
              <a:rPr lang="en-US" sz="1000" dirty="0" err="1" smtClean="0"/>
              <a:t>Appared</a:t>
            </a:r>
            <a:r>
              <a:rPr lang="en-US" sz="1000" dirty="0" smtClean="0"/>
              <a:t> Co.; Kenneth Cole; Eddie Bauer; </a:t>
            </a:r>
          </a:p>
          <a:p>
            <a:pPr marL="715062" lvl="1" indent="-273921" algn="just" eaLnBrk="1" hangingPunct="1">
              <a:lnSpc>
                <a:spcPct val="75000"/>
              </a:lnSpc>
              <a:spcBef>
                <a:spcPts val="1154"/>
              </a:spcBef>
              <a:buClr>
                <a:srgbClr val="FF0000"/>
              </a:buClr>
              <a:defRPr/>
            </a:pPr>
            <a:r>
              <a:rPr lang="en-US" sz="1000" dirty="0" smtClean="0"/>
              <a:t>Levy Strauss and Co.; Guess; Oakley; </a:t>
            </a:r>
            <a:r>
              <a:rPr lang="en-US" sz="1000" dirty="0" err="1" smtClean="0"/>
              <a:t>Inditex</a:t>
            </a:r>
            <a:r>
              <a:rPr lang="en-US" sz="1000" dirty="0" smtClean="0"/>
              <a:t>/Zara; Palacio de </a:t>
            </a:r>
            <a:r>
              <a:rPr lang="en-US" sz="1000" dirty="0" err="1" smtClean="0"/>
              <a:t>Hierro</a:t>
            </a:r>
            <a:r>
              <a:rPr lang="en-US" sz="1000" dirty="0" smtClean="0"/>
              <a:t>;</a:t>
            </a:r>
          </a:p>
          <a:p>
            <a:pPr marL="715062" lvl="1" indent="-273921" algn="just" eaLnBrk="1" hangingPunct="1">
              <a:lnSpc>
                <a:spcPct val="75000"/>
              </a:lnSpc>
              <a:spcBef>
                <a:spcPts val="1154"/>
              </a:spcBef>
              <a:buClr>
                <a:srgbClr val="FF0000"/>
              </a:buClr>
              <a:defRPr/>
            </a:pPr>
            <a:r>
              <a:rPr lang="en-US" sz="1000" dirty="0" smtClean="0"/>
              <a:t>Polo Ralph Lauren; Ragman; Perry Ellis; International Reebok; </a:t>
            </a:r>
          </a:p>
          <a:p>
            <a:pPr marL="715062" lvl="1" indent="-273921" algn="just" eaLnBrk="1" hangingPunct="1">
              <a:lnSpc>
                <a:spcPct val="75000"/>
              </a:lnSpc>
              <a:spcBef>
                <a:spcPts val="1154"/>
              </a:spcBef>
              <a:buClr>
                <a:srgbClr val="FF0000"/>
              </a:buClr>
              <a:defRPr/>
            </a:pPr>
            <a:r>
              <a:rPr lang="en-US" sz="1000" dirty="0" smtClean="0"/>
              <a:t>The Gymboree Corp.; Vanity Fair; Tommy Hilfiger; Saks Inc.</a:t>
            </a:r>
            <a:endParaRPr lang="es-PE" sz="1400" dirty="0" smtClean="0"/>
          </a:p>
        </p:txBody>
      </p:sp>
      <p:sp>
        <p:nvSpPr>
          <p:cNvPr id="202756"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6A6CD0AE-C704-4EC6-B314-387A2DAA8A58}" type="slidenum">
              <a:rPr lang="en-US" sz="1400" smtClean="0">
                <a:latin typeface="Calibri" pitchFamily="34" charset="0"/>
              </a:rPr>
              <a:pPr eaLnBrk="1" hangingPunct="1">
                <a:defRPr/>
              </a:pPr>
              <a:t>19</a:t>
            </a:fld>
            <a:endParaRPr lang="en-US" sz="140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3715" name="2 Marcador de notas"/>
          <p:cNvSpPr>
            <a:spLocks noGrp="1"/>
          </p:cNvSpPr>
          <p:nvPr>
            <p:ph type="body" idx="1"/>
          </p:nvPr>
        </p:nvSpPr>
        <p:spPr bwMode="auto">
          <a:noFill/>
        </p:spPr>
        <p:txBody>
          <a:bodyPr/>
          <a:lstStyle/>
          <a:p>
            <a:pPr marL="714375" lvl="1" indent="-273050" algn="just" eaLnBrk="1" hangingPunct="1">
              <a:spcBef>
                <a:spcPts val="575"/>
              </a:spcBef>
              <a:buClr>
                <a:srgbClr val="FF0000"/>
              </a:buClr>
              <a:buFont typeface="Wingdings" pitchFamily="2" charset="2"/>
              <a:buChar char="Ø"/>
            </a:pPr>
            <a:r>
              <a:rPr lang="en-US" sz="1400" b="1" smtClean="0"/>
              <a:t>Polymetallic country, third in gold, silver, copper and zinc reserves</a:t>
            </a:r>
            <a:r>
              <a:rPr lang="en-US" sz="1400" smtClean="0"/>
              <a:t>. </a:t>
            </a:r>
          </a:p>
          <a:p>
            <a:pPr marL="714375" lvl="1" indent="-273050" algn="just" eaLnBrk="1" hangingPunct="1">
              <a:spcBef>
                <a:spcPts val="575"/>
              </a:spcBef>
              <a:buClr>
                <a:srgbClr val="FF0000"/>
              </a:buClr>
              <a:buFont typeface="Wingdings" pitchFamily="2" charset="2"/>
              <a:buChar char="Ø"/>
            </a:pPr>
            <a:r>
              <a:rPr lang="en-US" sz="1400" b="1" smtClean="0"/>
              <a:t>Only 20% of territory with mining potential</a:t>
            </a:r>
            <a:r>
              <a:rPr lang="en-US" sz="1400" smtClean="0"/>
              <a:t> </a:t>
            </a:r>
            <a:r>
              <a:rPr lang="en-US" sz="1400" b="1" smtClean="0"/>
              <a:t>has been explored</a:t>
            </a:r>
            <a:r>
              <a:rPr lang="en-US" sz="1400" smtClean="0"/>
              <a:t> and 6% is currently being exploited. </a:t>
            </a:r>
          </a:p>
          <a:p>
            <a:pPr marL="714375" lvl="1" indent="-273050" algn="just" eaLnBrk="1" hangingPunct="1">
              <a:spcBef>
                <a:spcPts val="575"/>
              </a:spcBef>
              <a:buClr>
                <a:srgbClr val="FF0000"/>
              </a:buClr>
              <a:buFont typeface="Wingdings" pitchFamily="2" charset="2"/>
              <a:buChar char="Ø"/>
            </a:pPr>
            <a:r>
              <a:rPr lang="en-US" altLang="zh-CN" sz="1500" b="1" smtClean="0">
                <a:cs typeface="Tahoma" pitchFamily="34" charset="0"/>
                <a:sym typeface="Wingdings" pitchFamily="2" charset="2"/>
              </a:rPr>
              <a:t>First silver world producer</a:t>
            </a:r>
            <a:r>
              <a:rPr lang="en-US" altLang="zh-CN" sz="1500" smtClean="0">
                <a:cs typeface="Tahoma" pitchFamily="34" charset="0"/>
                <a:sym typeface="Wingdings" pitchFamily="2" charset="2"/>
              </a:rPr>
              <a:t>. And in Latin America:</a:t>
            </a:r>
          </a:p>
          <a:p>
            <a:pPr marL="1100138" lvl="2" indent="-217488" algn="just" eaLnBrk="1" hangingPunct="1">
              <a:spcBef>
                <a:spcPts val="575"/>
              </a:spcBef>
              <a:buClr>
                <a:srgbClr val="FF0000"/>
              </a:buClr>
              <a:buFont typeface="Wingdings" pitchFamily="2" charset="2"/>
              <a:buChar char="ü"/>
            </a:pPr>
            <a:r>
              <a:rPr lang="en-US" altLang="zh-CN" sz="1500" b="1" smtClean="0">
                <a:cs typeface="Tahoma" pitchFamily="34" charset="0"/>
                <a:sym typeface="Wingdings" pitchFamily="2" charset="2"/>
              </a:rPr>
              <a:t>1st gold, zinc, silver, tin and lead producer. </a:t>
            </a:r>
          </a:p>
          <a:p>
            <a:pPr marL="1100138" lvl="2" indent="-217488" algn="just" eaLnBrk="1" hangingPunct="1">
              <a:spcBef>
                <a:spcPts val="575"/>
              </a:spcBef>
              <a:buClr>
                <a:srgbClr val="FF0000"/>
              </a:buClr>
              <a:buFont typeface="Wingdings" pitchFamily="2" charset="2"/>
              <a:buChar char="ü"/>
            </a:pPr>
            <a:r>
              <a:rPr lang="en-US" altLang="zh-CN" sz="1500" b="1" smtClean="0">
                <a:cs typeface="Tahoma" pitchFamily="34" charset="0"/>
                <a:sym typeface="Wingdings" pitchFamily="2" charset="2"/>
              </a:rPr>
              <a:t>2nd copper and molybdenum producer.</a:t>
            </a:r>
          </a:p>
          <a:p>
            <a:pPr marL="714375" lvl="1" indent="-273050" algn="just" eaLnBrk="1" hangingPunct="1">
              <a:spcBef>
                <a:spcPts val="575"/>
              </a:spcBef>
              <a:buClr>
                <a:srgbClr val="FF0000"/>
              </a:buClr>
              <a:buFont typeface="Wingdings" pitchFamily="2" charset="2"/>
              <a:buChar char="Ø"/>
            </a:pPr>
            <a:r>
              <a:rPr lang="en-US" sz="1400" smtClean="0"/>
              <a:t>Between years 1999 and 2009 </a:t>
            </a:r>
            <a:r>
              <a:rPr lang="en-US" sz="1400" b="1" smtClean="0"/>
              <a:t>investment in the sector exceeded US$ 14.4 billion </a:t>
            </a:r>
            <a:r>
              <a:rPr lang="en-US" sz="1400" smtClean="0"/>
              <a:t>and the investment projects announced for the following years are likely to reach US$ 37 billion.</a:t>
            </a:r>
          </a:p>
          <a:p>
            <a:pPr marL="714375" lvl="1" indent="-273050" algn="just" eaLnBrk="1" hangingPunct="1">
              <a:spcBef>
                <a:spcPts val="575"/>
              </a:spcBef>
              <a:buClr>
                <a:srgbClr val="FF0000"/>
              </a:buClr>
              <a:buFont typeface="Wingdings" pitchFamily="2" charset="2"/>
              <a:buChar char="Ø"/>
            </a:pPr>
            <a:r>
              <a:rPr lang="en-US" altLang="zh-CN" sz="1400" b="1" smtClean="0"/>
              <a:t>Practically all large mining companies of the world have operations in Peru. </a:t>
            </a:r>
          </a:p>
          <a:p>
            <a:pPr marL="714375" lvl="1" indent="-273050" algn="just" eaLnBrk="1" hangingPunct="1">
              <a:spcBef>
                <a:spcPts val="575"/>
              </a:spcBef>
              <a:buClr>
                <a:srgbClr val="FF0000"/>
              </a:buClr>
              <a:buFont typeface="Wingdings" pitchFamily="2" charset="2"/>
              <a:buChar char="Ø"/>
            </a:pPr>
            <a:r>
              <a:rPr lang="en-US" sz="1400" b="1" smtClean="0"/>
              <a:t>Peru is one of the few countries with non-metallic minerals deposits</a:t>
            </a:r>
            <a:r>
              <a:rPr lang="en-US" sz="1400" smtClean="0"/>
              <a:t>: diatomite, bentonite and borates.</a:t>
            </a:r>
            <a:endParaRPr lang="en-US" sz="1400" b="1" smtClean="0"/>
          </a:p>
          <a:p>
            <a:pPr eaLnBrk="1" hangingPunct="1">
              <a:spcBef>
                <a:spcPct val="0"/>
              </a:spcBef>
            </a:pPr>
            <a:endParaRPr lang="es-PE" smtClean="0"/>
          </a:p>
        </p:txBody>
      </p:sp>
      <p:sp>
        <p:nvSpPr>
          <p:cNvPr id="204804"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0A4F6877-A567-4B05-984A-FEF26B607442}" type="slidenum">
              <a:rPr lang="en-US" sz="1400" smtClean="0">
                <a:latin typeface="Calibri" pitchFamily="34" charset="0"/>
              </a:rPr>
              <a:pPr eaLnBrk="1" hangingPunct="1">
                <a:defRPr/>
              </a:pPr>
              <a:t>20</a:t>
            </a:fld>
            <a:endParaRPr lang="en-US" sz="140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63" name="2 Marcador de notas"/>
          <p:cNvSpPr>
            <a:spLocks noGrp="1"/>
          </p:cNvSpPr>
          <p:nvPr>
            <p:ph type="body" idx="1"/>
          </p:nvPr>
        </p:nvSpPr>
        <p:spPr bwMode="auto">
          <a:noFill/>
        </p:spPr>
        <p:txBody>
          <a:bodyPr/>
          <a:lstStyle/>
          <a:p>
            <a:endParaRPr lang="es-PE" sz="1100" smtClean="0"/>
          </a:p>
        </p:txBody>
      </p:sp>
      <p:sp>
        <p:nvSpPr>
          <p:cNvPr id="86020" name="3 Marcador de número de diapositiva"/>
          <p:cNvSpPr>
            <a:spLocks noGrp="1"/>
          </p:cNvSpPr>
          <p:nvPr>
            <p:ph type="sldNum" sz="quarter" idx="5"/>
          </p:nvPr>
        </p:nvSpPr>
        <p:spPr bwMode="auto">
          <a:ln>
            <a:miter lim="800000"/>
            <a:headEnd/>
            <a:tailEnd/>
          </a:ln>
        </p:spPr>
        <p:txBody>
          <a:bodyPr/>
          <a:lstStyle/>
          <a:p>
            <a:pPr>
              <a:defRPr/>
            </a:pPr>
            <a:fld id="{37E1B2A6-B35A-452A-909A-C8F0B9252363}" type="slidenum">
              <a:rPr lang="en-US">
                <a:solidFill>
                  <a:prstClr val="black"/>
                </a:solidFill>
              </a:rPr>
              <a:pPr>
                <a:defRPr/>
              </a:pPr>
              <a:t>21</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51721" y="9430831"/>
            <a:ext cx="2944479" cy="495755"/>
          </a:xfrm>
          <a:prstGeom prst="rect">
            <a:avLst/>
          </a:prstGeom>
          <a:noFill/>
          <a:ln w="9525">
            <a:noFill/>
            <a:miter lim="800000"/>
            <a:headEnd/>
            <a:tailEnd/>
          </a:ln>
        </p:spPr>
        <p:txBody>
          <a:bodyPr lIns="94984" tIns="47492" rIns="94984" bIns="47492" anchor="b"/>
          <a:lstStyle/>
          <a:p>
            <a:pPr algn="r"/>
            <a:fld id="{69CAA6FC-A566-4F35-B609-4166F468AC59}" type="slidenum">
              <a:rPr lang="es-ES_tradnl" sz="1300">
                <a:solidFill>
                  <a:srgbClr val="000000"/>
                </a:solidFill>
                <a:ea typeface="ＭＳ Ｐゴシック" pitchFamily="34" charset="-128"/>
              </a:rPr>
              <a:pPr algn="r"/>
              <a:t>22</a:t>
            </a:fld>
            <a:endParaRPr lang="es-ES_tradnl" sz="1300">
              <a:solidFill>
                <a:srgbClr val="000000"/>
              </a:solidFill>
              <a:ea typeface="ＭＳ Ｐゴシック" pitchFamily="34" charset="-128"/>
            </a:endParaRPr>
          </a:p>
        </p:txBody>
      </p:sp>
      <p:sp>
        <p:nvSpPr>
          <p:cNvPr id="247811" name="Rectangle 7"/>
          <p:cNvSpPr txBox="1">
            <a:spLocks noGrp="1" noChangeArrowheads="1"/>
          </p:cNvSpPr>
          <p:nvPr/>
        </p:nvSpPr>
        <p:spPr bwMode="auto">
          <a:xfrm>
            <a:off x="3853197" y="9430829"/>
            <a:ext cx="2944479" cy="497396"/>
          </a:xfrm>
          <a:prstGeom prst="rect">
            <a:avLst/>
          </a:prstGeom>
          <a:noFill/>
          <a:ln w="9525">
            <a:noFill/>
            <a:miter lim="800000"/>
            <a:headEnd/>
            <a:tailEnd/>
          </a:ln>
        </p:spPr>
        <p:txBody>
          <a:bodyPr lIns="95000" tIns="47501" rIns="95000" bIns="47501" anchor="b"/>
          <a:lstStyle/>
          <a:p>
            <a:pPr algn="r"/>
            <a:fld id="{A1E52C47-9109-4EB6-9BB5-0C927A3D9993}" type="slidenum">
              <a:rPr lang="es-ES_tradnl" sz="1300">
                <a:solidFill>
                  <a:srgbClr val="000000"/>
                </a:solidFill>
                <a:latin typeface="Tahoma" pitchFamily="34" charset="0"/>
              </a:rPr>
              <a:pPr algn="r"/>
              <a:t>22</a:t>
            </a:fld>
            <a:endParaRPr lang="es-ES_tradnl" sz="1300">
              <a:solidFill>
                <a:srgbClr val="000000"/>
              </a:solidFill>
              <a:latin typeface="Tahoma" pitchFamily="34" charset="0"/>
            </a:endParaRPr>
          </a:p>
        </p:txBody>
      </p:sp>
      <p:sp>
        <p:nvSpPr>
          <p:cNvPr id="2478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3" name="5 Marcador de notas"/>
          <p:cNvSpPr>
            <a:spLocks noGrp="1"/>
          </p:cNvSpPr>
          <p:nvPr/>
        </p:nvSpPr>
        <p:spPr bwMode="auto">
          <a:xfrm>
            <a:off x="905767" y="4716236"/>
            <a:ext cx="4986142" cy="4466716"/>
          </a:xfrm>
          <a:prstGeom prst="rect">
            <a:avLst/>
          </a:prstGeom>
          <a:noFill/>
          <a:ln w="9525">
            <a:noFill/>
            <a:miter lim="800000"/>
            <a:headEnd/>
            <a:tailEnd/>
          </a:ln>
        </p:spPr>
        <p:txBody>
          <a:bodyPr lIns="95000" tIns="47501" rIns="95000" bIns="47501"/>
          <a:lstStyle/>
          <a:p>
            <a:pPr eaLnBrk="0" hangingPunct="0">
              <a:spcBef>
                <a:spcPct val="30000"/>
              </a:spcBef>
            </a:pPr>
            <a:endParaRPr lang="en-US" sz="1300">
              <a:solidFill>
                <a:srgbClr val="000000"/>
              </a:solidFill>
              <a:latin typeface="Tahoma" pitchFamily="34" charset="0"/>
            </a:endParaRPr>
          </a:p>
        </p:txBody>
      </p:sp>
      <p:sp>
        <p:nvSpPr>
          <p:cNvPr id="247814" name="6 Marcador de notas"/>
          <p:cNvSpPr>
            <a:spLocks noGrp="1"/>
          </p:cNvSpPr>
          <p:nvPr/>
        </p:nvSpPr>
        <p:spPr bwMode="auto">
          <a:xfrm>
            <a:off x="680063" y="4716236"/>
            <a:ext cx="5437550" cy="4466716"/>
          </a:xfrm>
          <a:prstGeom prst="rect">
            <a:avLst/>
          </a:prstGeom>
          <a:noFill/>
          <a:ln w="9525">
            <a:noFill/>
            <a:miter lim="800000"/>
            <a:headEnd/>
            <a:tailEnd/>
          </a:ln>
        </p:spPr>
        <p:txBody>
          <a:bodyPr lIns="94984" tIns="47492" rIns="94984" bIns="47492"/>
          <a:lstStyle/>
          <a:p>
            <a:pPr eaLnBrk="0" hangingPunct="0">
              <a:spcBef>
                <a:spcPct val="30000"/>
              </a:spcBef>
            </a:pPr>
            <a:endParaRPr lang="en-US" sz="1300">
              <a:solidFill>
                <a:srgbClr val="000000"/>
              </a:solidFill>
              <a:latin typeface="Tahoma" pitchFamily="34" charset="0"/>
            </a:endParaRPr>
          </a:p>
        </p:txBody>
      </p:sp>
      <p:sp>
        <p:nvSpPr>
          <p:cNvPr id="247815" name="6 Marcador de notas"/>
          <p:cNvSpPr>
            <a:spLocks noGrp="1"/>
          </p:cNvSpPr>
          <p:nvPr>
            <p:ph type="body" idx="1"/>
          </p:nvPr>
        </p:nvSpPr>
        <p:spPr bwMode="auto">
          <a:noFill/>
        </p:spPr>
        <p:txBody>
          <a:bodyPr/>
          <a:lstStyle/>
          <a:p>
            <a:pPr marL="182562" lvl="1" indent="0" algn="just">
              <a:lnSpc>
                <a:spcPct val="70000"/>
              </a:lnSpc>
              <a:spcBef>
                <a:spcPts val="600"/>
              </a:spcBef>
              <a:buClr>
                <a:srgbClr val="FF0000"/>
              </a:buClr>
              <a:buFont typeface="Wingdings" pitchFamily="2" charset="2"/>
              <a:buNone/>
            </a:pPr>
            <a:endParaRPr lang="zh-CN" altLang="es-MX" sz="1400" b="1" dirty="0" smtClean="0">
              <a:sym typeface="Wingdings"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0163" name="3 Marcador de notas"/>
          <p:cNvSpPr>
            <a:spLocks noGrp="1"/>
          </p:cNvSpPr>
          <p:nvPr/>
        </p:nvSpPr>
        <p:spPr bwMode="auto">
          <a:xfrm>
            <a:off x="680063" y="4716236"/>
            <a:ext cx="5437550" cy="4466716"/>
          </a:xfrm>
          <a:prstGeom prst="rect">
            <a:avLst/>
          </a:prstGeom>
          <a:noFill/>
          <a:ln w="9525">
            <a:noFill/>
            <a:miter lim="800000"/>
            <a:headEnd/>
            <a:tailEnd/>
          </a:ln>
        </p:spPr>
        <p:txBody>
          <a:bodyPr lIns="88577" tIns="44290" rIns="88577" bIns="44290"/>
          <a:lstStyle/>
          <a:p>
            <a:pPr eaLnBrk="0" hangingPunct="0">
              <a:spcBef>
                <a:spcPct val="30000"/>
              </a:spcBef>
            </a:pPr>
            <a:endParaRPr lang="en-US" sz="1400">
              <a:solidFill>
                <a:srgbClr val="000000"/>
              </a:solidFill>
            </a:endParaRPr>
          </a:p>
        </p:txBody>
      </p:sp>
      <p:sp>
        <p:nvSpPr>
          <p:cNvPr id="220164" name="3 Marcador de notas"/>
          <p:cNvSpPr>
            <a:spLocks noGrp="1"/>
          </p:cNvSpPr>
          <p:nvPr>
            <p:ph type="body" idx="1"/>
          </p:nvPr>
        </p:nvSpPr>
        <p:spPr bwMode="auto">
          <a:noFill/>
        </p:spPr>
        <p:txBody>
          <a:bodyPr/>
          <a:lstStyle/>
          <a:p>
            <a:pPr marL="166688" indent="-166688" algn="just">
              <a:buFontTx/>
              <a:buChar char="•"/>
            </a:pPr>
            <a:r>
              <a:rPr lang="es-ES" sz="1100" smtClean="0"/>
              <a:t>Para el 2009 se proyecta una tasa de crecimiento algo menor a la registrada durante los años previos, pero que se mantendría cercana al 5% anual según el MEF y se proyecta que volvería a incrementarse en los dos años siguientes. </a:t>
            </a:r>
          </a:p>
          <a:p>
            <a:pPr marL="166688" indent="-166688" algn="just">
              <a:spcBef>
                <a:spcPts val="1150"/>
              </a:spcBef>
              <a:buFontTx/>
              <a:buChar char="•"/>
            </a:pPr>
            <a:r>
              <a:rPr lang="es-ES" sz="1100" smtClean="0"/>
              <a:t>Tales proyecciones se sustentan en 3 factores claves:</a:t>
            </a:r>
          </a:p>
          <a:p>
            <a:pPr marL="660400" lvl="1" indent="-217488" algn="just">
              <a:buFont typeface="Calibri" pitchFamily="34" charset="0"/>
              <a:buAutoNum type="arabicPeriod"/>
            </a:pPr>
            <a:r>
              <a:rPr lang="es-ES" sz="1100" smtClean="0"/>
              <a:t>Los compromisos de inversión extranjera directa en proyectos en ejecución que en total superan US$ 8 mil millones de dólares al año. </a:t>
            </a:r>
          </a:p>
          <a:p>
            <a:pPr marL="660400" lvl="1" indent="-217488" algn="just">
              <a:buFont typeface="Calibri" pitchFamily="34" charset="0"/>
              <a:buAutoNum type="arabicPeriod"/>
            </a:pPr>
            <a:r>
              <a:rPr lang="es-ES" sz="1100" smtClean="0"/>
              <a:t>La disposición de las autoridades para ejecutar una política fiscal contra-cíclica, gracias a los sólidos fundamentos presupuestales y al manejo de deuda. </a:t>
            </a:r>
          </a:p>
          <a:p>
            <a:pPr marL="660400" lvl="1" indent="-217488" algn="just">
              <a:buFont typeface="Calibri" pitchFamily="34" charset="0"/>
              <a:buAutoNum type="arabicPeriod"/>
            </a:pPr>
            <a:r>
              <a:rPr lang="es-ES" sz="1100" smtClean="0"/>
              <a:t>La viabilidad de mantener el ritmo de préstamos para inversión local y de vivienda en vista de la buena condición del sistema bancario.</a:t>
            </a:r>
          </a:p>
          <a:p>
            <a:pPr marL="166688" indent="-166688" algn="just">
              <a:spcBef>
                <a:spcPts val="1150"/>
              </a:spcBef>
              <a:buFontTx/>
              <a:buChar char="•"/>
            </a:pPr>
            <a:r>
              <a:rPr lang="es-ES" sz="1100" smtClean="0"/>
              <a:t>Con ello, al 2011 se concretaría un ciclo de 10 años consecutivos de crecimiento acelerado.</a:t>
            </a:r>
          </a:p>
          <a:p>
            <a:pPr marL="166688" indent="-166688" algn="just">
              <a:spcBef>
                <a:spcPts val="1150"/>
              </a:spcBef>
              <a:buFontTx/>
              <a:buChar char="•"/>
            </a:pPr>
            <a:r>
              <a:rPr lang="es-ES" sz="1100" smtClean="0"/>
              <a:t>Estas proyecciones realizadas por el Ministerio de Economía y Finanzas se ven además respaldadas por fuentes externas como la CEPAL (siguiente diapositiva).</a:t>
            </a:r>
          </a:p>
          <a:p>
            <a:pPr marL="166688" indent="-166688"/>
            <a:endParaRPr lang="en-US" sz="11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50245" y="9430831"/>
            <a:ext cx="2945955" cy="495755"/>
          </a:xfrm>
          <a:prstGeom prst="rect">
            <a:avLst/>
          </a:prstGeom>
          <a:noFill/>
          <a:ln w="9525">
            <a:noFill/>
            <a:miter lim="800000"/>
            <a:headEnd/>
            <a:tailEnd/>
          </a:ln>
        </p:spPr>
        <p:txBody>
          <a:bodyPr lIns="92059" tIns="46032" rIns="92059" bIns="46032" anchor="b"/>
          <a:lstStyle/>
          <a:p>
            <a:pPr algn="r"/>
            <a:fld id="{648B51DA-7482-4545-99C5-CF7A90431AD9}" type="slidenum">
              <a:rPr lang="es-ES_tradnl" sz="1400">
                <a:latin typeface="Calibri" pitchFamily="34" charset="0"/>
                <a:ea typeface="ＭＳ Ｐゴシック" pitchFamily="34" charset="-128"/>
              </a:rPr>
              <a:pPr algn="r"/>
              <a:t>23</a:t>
            </a:fld>
            <a:endParaRPr lang="es-ES_tradnl" sz="1400">
              <a:latin typeface="Calibri" pitchFamily="34" charset="0"/>
              <a:ea typeface="ＭＳ Ｐゴシック" pitchFamily="34" charset="-128"/>
            </a:endParaRPr>
          </a:p>
        </p:txBody>
      </p:sp>
      <p:sp>
        <p:nvSpPr>
          <p:cNvPr id="249859" name="Rectangle 7"/>
          <p:cNvSpPr txBox="1">
            <a:spLocks noGrp="1" noChangeArrowheads="1"/>
          </p:cNvSpPr>
          <p:nvPr/>
        </p:nvSpPr>
        <p:spPr bwMode="auto">
          <a:xfrm>
            <a:off x="3851723" y="9430829"/>
            <a:ext cx="2945954" cy="497396"/>
          </a:xfrm>
          <a:prstGeom prst="rect">
            <a:avLst/>
          </a:prstGeom>
          <a:noFill/>
          <a:ln w="9525">
            <a:noFill/>
            <a:miter lim="800000"/>
            <a:headEnd/>
            <a:tailEnd/>
          </a:ln>
        </p:spPr>
        <p:txBody>
          <a:bodyPr lIns="92078" tIns="46038" rIns="92078" bIns="46038" anchor="b"/>
          <a:lstStyle/>
          <a:p>
            <a:fld id="{8DB19348-3604-436D-8675-E62C557B5510}" type="slidenum">
              <a:rPr lang="es-ES_tradnl" sz="1400">
                <a:latin typeface="Tahoma" pitchFamily="34" charset="0"/>
              </a:rPr>
              <a:pPr/>
              <a:t>23</a:t>
            </a:fld>
            <a:endParaRPr lang="es-ES_tradnl" sz="1400">
              <a:latin typeface="Tahoma" pitchFamily="34" charset="0"/>
            </a:endParaRPr>
          </a:p>
        </p:txBody>
      </p:sp>
      <p:sp>
        <p:nvSpPr>
          <p:cNvPr id="2498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1" name="5 Marcador de notas"/>
          <p:cNvSpPr>
            <a:spLocks noGrp="1"/>
          </p:cNvSpPr>
          <p:nvPr/>
        </p:nvSpPr>
        <p:spPr bwMode="auto">
          <a:xfrm>
            <a:off x="680063" y="4712954"/>
            <a:ext cx="5437550" cy="4469999"/>
          </a:xfrm>
          <a:prstGeom prst="rect">
            <a:avLst/>
          </a:prstGeom>
          <a:noFill/>
          <a:ln w="9525">
            <a:noFill/>
            <a:miter lim="800000"/>
            <a:headEnd/>
            <a:tailEnd/>
          </a:ln>
        </p:spPr>
        <p:txBody>
          <a:bodyPr lIns="92059" tIns="46032" rIns="92059" bIns="46032"/>
          <a:lstStyle/>
          <a:p>
            <a:pPr eaLnBrk="0" hangingPunct="0">
              <a:spcBef>
                <a:spcPct val="30000"/>
              </a:spcBef>
            </a:pPr>
            <a:endParaRPr lang="en-US" sz="1400">
              <a:latin typeface="Calibri" pitchFamily="34" charset="0"/>
            </a:endParaRPr>
          </a:p>
        </p:txBody>
      </p:sp>
      <p:sp>
        <p:nvSpPr>
          <p:cNvPr id="249862" name="5 Marcador de notas"/>
          <p:cNvSpPr>
            <a:spLocks noGrp="1"/>
          </p:cNvSpPr>
          <p:nvPr>
            <p:ph type="body" idx="1"/>
          </p:nvPr>
        </p:nvSpPr>
        <p:spPr bwMode="auto">
          <a:noFill/>
        </p:spPr>
        <p:txBody>
          <a:bodyPr/>
          <a:lstStyle/>
          <a:p>
            <a:pPr lvl="1" algn="just">
              <a:lnSpc>
                <a:spcPct val="85000"/>
              </a:lnSpc>
              <a:spcBef>
                <a:spcPts val="600"/>
              </a:spcBef>
              <a:buClr>
                <a:srgbClr val="C00000"/>
              </a:buClr>
              <a:buFont typeface="Wingdings" pitchFamily="2" charset="2"/>
              <a:buNone/>
            </a:pPr>
            <a:endParaRPr lang="es-MX" sz="1800" smtClean="0">
              <a:latin typeface="Arial Narrow"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2931" name="2 Marcador de notas"/>
          <p:cNvSpPr>
            <a:spLocks noGrp="1"/>
          </p:cNvSpPr>
          <p:nvPr>
            <p:ph type="body" idx="1"/>
          </p:nvPr>
        </p:nvSpPr>
        <p:spPr bwMode="auto">
          <a:noFill/>
        </p:spPr>
        <p:txBody>
          <a:bodyPr/>
          <a:lstStyle/>
          <a:p>
            <a:endParaRPr lang="es-PE" smtClean="0"/>
          </a:p>
        </p:txBody>
      </p:sp>
      <p:sp>
        <p:nvSpPr>
          <p:cNvPr id="214020"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FCE88E70-87F4-4E28-BDD8-AE518A888393}" type="slidenum">
              <a:rPr lang="es-ES" sz="1400" smtClean="0">
                <a:latin typeface="Calibri" pitchFamily="34" charset="0"/>
              </a:rPr>
              <a:pPr eaLnBrk="1" hangingPunct="1">
                <a:defRPr/>
              </a:pPr>
              <a:t>26</a:t>
            </a:fld>
            <a:endParaRPr lang="es-ES" sz="140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7267" name="2 Marcador de notas"/>
          <p:cNvSpPr>
            <a:spLocks noGrp="1"/>
          </p:cNvSpPr>
          <p:nvPr>
            <p:ph type="body" idx="1"/>
          </p:nvPr>
        </p:nvSpPr>
        <p:spPr bwMode="auto">
          <a:noFill/>
        </p:spPr>
        <p:txBody>
          <a:bodyPr/>
          <a:lstStyle/>
          <a:p>
            <a:pPr eaLnBrk="1" fontAlgn="ctr" hangingPunct="1">
              <a:lnSpc>
                <a:spcPct val="90000"/>
              </a:lnSpc>
              <a:spcBef>
                <a:spcPct val="0"/>
              </a:spcBef>
            </a:pPr>
            <a:endParaRPr lang="en-US" smtClean="0">
              <a:solidFill>
                <a:srgbClr val="000000"/>
              </a:solidFill>
            </a:endParaRPr>
          </a:p>
        </p:txBody>
      </p:sp>
      <p:sp>
        <p:nvSpPr>
          <p:cNvPr id="228356"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F9D3318E-8E68-435B-8CF8-7073AA130A8D}" type="slidenum">
              <a:rPr lang="en-US" sz="1400" smtClean="0">
                <a:solidFill>
                  <a:srgbClr val="000000"/>
                </a:solidFill>
                <a:latin typeface="Calibri" pitchFamily="34" charset="0"/>
              </a:rPr>
              <a:pPr eaLnBrk="1" hangingPunct="1">
                <a:defRPr/>
              </a:pPr>
              <a:t>31</a:t>
            </a:fld>
            <a:endParaRPr lang="en-US" sz="1400"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9075" name="2 Marcador de notas"/>
          <p:cNvSpPr>
            <a:spLocks noGrp="1"/>
          </p:cNvSpPr>
          <p:nvPr>
            <p:ph type="body" idx="1"/>
          </p:nvPr>
        </p:nvSpPr>
        <p:spPr bwMode="auto">
          <a:noFill/>
        </p:spPr>
        <p:txBody>
          <a:bodyPr/>
          <a:lstStyle/>
          <a:p>
            <a:endParaRPr lang="es-PE" smtClean="0"/>
          </a:p>
        </p:txBody>
      </p:sp>
      <p:sp>
        <p:nvSpPr>
          <p:cNvPr id="220164"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F8E2DAD7-8D2E-4F78-96F8-9AB2FBA061E0}" type="slidenum">
              <a:rPr lang="en-US" sz="1400" smtClean="0">
                <a:solidFill>
                  <a:srgbClr val="000000"/>
                </a:solidFill>
                <a:latin typeface="Calibri" pitchFamily="34" charset="0"/>
              </a:rPr>
              <a:pPr eaLnBrk="1" hangingPunct="1">
                <a:defRPr/>
              </a:pPr>
              <a:t>32</a:t>
            </a:fld>
            <a:endParaRPr lang="en-US" sz="1400"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5219" name="2 Marcador de notas"/>
          <p:cNvSpPr>
            <a:spLocks noGrp="1"/>
          </p:cNvSpPr>
          <p:nvPr>
            <p:ph type="body" idx="1"/>
          </p:nvPr>
        </p:nvSpPr>
        <p:spPr bwMode="auto">
          <a:noFill/>
        </p:spPr>
        <p:txBody>
          <a:bodyPr/>
          <a:lstStyle/>
          <a:p>
            <a:pPr eaLnBrk="1" fontAlgn="ctr" hangingPunct="1">
              <a:lnSpc>
                <a:spcPct val="90000"/>
              </a:lnSpc>
              <a:spcBef>
                <a:spcPct val="0"/>
              </a:spcBef>
            </a:pPr>
            <a:endParaRPr lang="en-US" smtClean="0">
              <a:solidFill>
                <a:srgbClr val="000000"/>
              </a:solidFill>
            </a:endParaRPr>
          </a:p>
        </p:txBody>
      </p:sp>
      <p:sp>
        <p:nvSpPr>
          <p:cNvPr id="226308"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E6D1D794-CFF8-4294-987A-A15D10E29F53}" type="slidenum">
              <a:rPr lang="en-US" sz="1400" smtClean="0">
                <a:solidFill>
                  <a:srgbClr val="000000"/>
                </a:solidFill>
                <a:latin typeface="Calibri" pitchFamily="34" charset="0"/>
              </a:rPr>
              <a:pPr eaLnBrk="1" hangingPunct="1">
                <a:defRPr/>
              </a:pPr>
              <a:t>34</a:t>
            </a:fld>
            <a:endParaRPr lang="en-US" sz="1400" smtClean="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53198" y="9429190"/>
            <a:ext cx="2943004" cy="497397"/>
          </a:xfrm>
          <a:prstGeom prst="rect">
            <a:avLst/>
          </a:prstGeom>
          <a:noFill/>
          <a:ln w="9525">
            <a:noFill/>
            <a:miter lim="800000"/>
            <a:headEnd/>
            <a:tailEnd/>
          </a:ln>
        </p:spPr>
        <p:txBody>
          <a:bodyPr lIns="85586" tIns="42801" rIns="85586" bIns="42801" anchor="b"/>
          <a:lstStyle/>
          <a:p>
            <a:pPr algn="r" defTabSz="814388"/>
            <a:fld id="{AEB55C32-2681-4FAB-ABA1-63E97105C2FF}" type="slidenum">
              <a:rPr lang="es-ES" sz="1400">
                <a:solidFill>
                  <a:srgbClr val="000000"/>
                </a:solidFill>
                <a:latin typeface="Calibri" pitchFamily="34" charset="0"/>
                <a:ea typeface="ＭＳ Ｐゴシック" pitchFamily="34" charset="-128"/>
              </a:rPr>
              <a:pPr algn="r" defTabSz="814388"/>
              <a:t>36</a:t>
            </a:fld>
            <a:endParaRPr lang="es-ES" sz="1400">
              <a:solidFill>
                <a:srgbClr val="000000"/>
              </a:solidFill>
              <a:latin typeface="Calibri" pitchFamily="34" charset="0"/>
              <a:ea typeface="ＭＳ Ｐゴシック" pitchFamily="34" charset="-128"/>
            </a:endParaRPr>
          </a:p>
        </p:txBody>
      </p:sp>
      <p:sp>
        <p:nvSpPr>
          <p:cNvPr id="254979" name="Rectangle 7"/>
          <p:cNvSpPr txBox="1">
            <a:spLocks noGrp="1" noChangeArrowheads="1"/>
          </p:cNvSpPr>
          <p:nvPr/>
        </p:nvSpPr>
        <p:spPr bwMode="auto">
          <a:xfrm>
            <a:off x="3854674" y="9429187"/>
            <a:ext cx="2943003" cy="499038"/>
          </a:xfrm>
          <a:prstGeom prst="rect">
            <a:avLst/>
          </a:prstGeom>
          <a:noFill/>
          <a:ln w="9525">
            <a:noFill/>
            <a:miter lim="800000"/>
            <a:headEnd/>
            <a:tailEnd/>
          </a:ln>
        </p:spPr>
        <p:txBody>
          <a:bodyPr lIns="84689" tIns="42342" rIns="84689" bIns="42342" anchor="b"/>
          <a:lstStyle/>
          <a:p>
            <a:pPr algn="r" defTabSz="833438"/>
            <a:fld id="{05CEE6EF-510D-46E4-8669-04B4CE0373BD}" type="slidenum">
              <a:rPr lang="es-ES_tradnl" sz="1400">
                <a:solidFill>
                  <a:srgbClr val="000000"/>
                </a:solidFill>
                <a:latin typeface="Calibri" pitchFamily="34" charset="0"/>
              </a:rPr>
              <a:pPr algn="r" defTabSz="833438"/>
              <a:t>36</a:t>
            </a:fld>
            <a:endParaRPr lang="es-ES_tradnl" sz="1400">
              <a:solidFill>
                <a:srgbClr val="000000"/>
              </a:solidFill>
              <a:latin typeface="Calibri" pitchFamily="34" charset="0"/>
            </a:endParaRPr>
          </a:p>
        </p:txBody>
      </p:sp>
      <p:sp>
        <p:nvSpPr>
          <p:cNvPr id="254980"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254981" name="5 Marcador de notas"/>
          <p:cNvSpPr>
            <a:spLocks noGrp="1"/>
          </p:cNvSpPr>
          <p:nvPr/>
        </p:nvSpPr>
        <p:spPr bwMode="auto">
          <a:xfrm>
            <a:off x="680063" y="4719521"/>
            <a:ext cx="5437550" cy="4463433"/>
          </a:xfrm>
          <a:prstGeom prst="rect">
            <a:avLst/>
          </a:prstGeom>
          <a:noFill/>
          <a:ln w="9525">
            <a:noFill/>
            <a:miter lim="800000"/>
            <a:headEnd/>
            <a:tailEnd/>
          </a:ln>
        </p:spPr>
        <p:txBody>
          <a:bodyPr lIns="85576" tIns="42785" rIns="85576" bIns="42785"/>
          <a:lstStyle/>
          <a:p>
            <a:pPr algn="r" defTabSz="814388" eaLnBrk="0" hangingPunct="0">
              <a:spcBef>
                <a:spcPct val="30000"/>
              </a:spcBef>
            </a:pPr>
            <a:endParaRPr lang="es-PE" sz="140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51721" y="9430831"/>
            <a:ext cx="2944479" cy="495755"/>
          </a:xfrm>
          <a:prstGeom prst="rect">
            <a:avLst/>
          </a:prstGeom>
          <a:noFill/>
          <a:ln w="9525">
            <a:noFill/>
            <a:miter lim="800000"/>
            <a:headEnd/>
            <a:tailEnd/>
          </a:ln>
        </p:spPr>
        <p:txBody>
          <a:bodyPr lIns="88180" tIns="44089" rIns="88180" bIns="44089" anchor="b"/>
          <a:lstStyle/>
          <a:p>
            <a:pPr algn="r"/>
            <a:fld id="{116FFFF5-0E8E-4CD6-92C6-0B4D781AF4D9}" type="slidenum">
              <a:rPr lang="es-ES_tradnl" sz="1300">
                <a:latin typeface="Calibri" pitchFamily="34" charset="0"/>
              </a:rPr>
              <a:pPr algn="r"/>
              <a:t>40</a:t>
            </a:fld>
            <a:endParaRPr lang="es-ES_tradnl" sz="1300">
              <a:latin typeface="Calibri" pitchFamily="34" charset="0"/>
            </a:endParaRPr>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4" name="4 Marcador de notas"/>
          <p:cNvSpPr>
            <a:spLocks noGrp="1"/>
          </p:cNvSpPr>
          <p:nvPr/>
        </p:nvSpPr>
        <p:spPr bwMode="auto">
          <a:xfrm>
            <a:off x="905767" y="4716236"/>
            <a:ext cx="4986142" cy="4468358"/>
          </a:xfrm>
          <a:prstGeom prst="rect">
            <a:avLst/>
          </a:prstGeom>
          <a:noFill/>
          <a:ln w="9525">
            <a:noFill/>
            <a:miter lim="800000"/>
            <a:headEnd/>
            <a:tailEnd/>
          </a:ln>
        </p:spPr>
        <p:txBody>
          <a:bodyPr lIns="88180" tIns="44089" rIns="88180" bIns="44089"/>
          <a:lstStyle/>
          <a:p>
            <a:pPr algn="r" eaLnBrk="0" hangingPunct="0">
              <a:spcBef>
                <a:spcPct val="30000"/>
              </a:spcBef>
            </a:pPr>
            <a:endParaRPr lang="en-US"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3 Marcador de notas"/>
          <p:cNvSpPr>
            <a:spLocks noGrp="1"/>
          </p:cNvSpPr>
          <p:nvPr/>
        </p:nvSpPr>
        <p:spPr bwMode="auto">
          <a:xfrm>
            <a:off x="680063" y="4716236"/>
            <a:ext cx="5437550" cy="4466716"/>
          </a:xfrm>
          <a:prstGeom prst="rect">
            <a:avLst/>
          </a:prstGeom>
          <a:noFill/>
          <a:ln w="9525">
            <a:noFill/>
            <a:miter lim="800000"/>
            <a:headEnd/>
            <a:tailEnd/>
          </a:ln>
        </p:spPr>
        <p:txBody>
          <a:bodyPr lIns="91388" tIns="45693" rIns="91388" bIns="45693"/>
          <a:lstStyle/>
          <a:p>
            <a:pPr eaLnBrk="0" hangingPunct="0">
              <a:spcBef>
                <a:spcPct val="30000"/>
              </a:spcBef>
            </a:pPr>
            <a:endParaRPr lang="en-US" sz="1300">
              <a:solidFill>
                <a:srgbClr val="000000"/>
              </a:solidFill>
            </a:endParaRPr>
          </a:p>
        </p:txBody>
      </p:sp>
      <p:sp>
        <p:nvSpPr>
          <p:cNvPr id="222212" name="3 Marcador de notas"/>
          <p:cNvSpPr>
            <a:spLocks noGrp="1"/>
          </p:cNvSpPr>
          <p:nvPr>
            <p:ph type="body" idx="1"/>
          </p:nvPr>
        </p:nvSpPr>
        <p:spPr bwMode="auto">
          <a:noFill/>
        </p:spPr>
        <p:txBody>
          <a:bodyPr/>
          <a:lstStyle/>
          <a:p>
            <a:pPr marL="174625" indent="-174625" algn="just">
              <a:spcBef>
                <a:spcPts val="1200"/>
              </a:spcBef>
              <a:buFontTx/>
              <a:buChar char="•"/>
            </a:pPr>
            <a:r>
              <a:rPr lang="es-ES" sz="1100" smtClean="0"/>
              <a:t>Tales proyecciones se sustentan en 3 factores claves:</a:t>
            </a:r>
          </a:p>
          <a:p>
            <a:pPr marL="681038" lvl="1" indent="-223838" algn="just">
              <a:buFont typeface="Calibri" pitchFamily="34" charset="0"/>
              <a:buAutoNum type="arabicPeriod"/>
            </a:pPr>
            <a:r>
              <a:rPr lang="es-ES" sz="1100" smtClean="0"/>
              <a:t>Los compromisos de inversión extranjera directa en proyectos en ejecución que en total superan US$ 8 mil millones de dólares al año. </a:t>
            </a:r>
          </a:p>
          <a:p>
            <a:pPr marL="681038" lvl="1" indent="-223838" algn="just">
              <a:buFont typeface="Calibri" pitchFamily="34" charset="0"/>
              <a:buAutoNum type="arabicPeriod"/>
            </a:pPr>
            <a:r>
              <a:rPr lang="es-ES" sz="1100" smtClean="0"/>
              <a:t>La disposición de las autoridades para ejecutar una política fiscal contra-cíclica, gracias a los sólidos fundamentos presupuestales y al manejo de deuda. </a:t>
            </a:r>
          </a:p>
          <a:p>
            <a:pPr marL="681038" lvl="1" indent="-223838" algn="just">
              <a:buFont typeface="Calibri" pitchFamily="34" charset="0"/>
              <a:buAutoNum type="arabicPeriod"/>
            </a:pPr>
            <a:r>
              <a:rPr lang="es-ES" sz="1100" smtClean="0"/>
              <a:t>La viabilidad de mantener el ritmo de préstamos para inversión local y de vivienda en vista de la buena condición del sistema bancario.</a:t>
            </a:r>
          </a:p>
          <a:p>
            <a:pPr marL="174625" indent="-174625" algn="just">
              <a:spcBef>
                <a:spcPts val="1200"/>
              </a:spcBef>
              <a:buFontTx/>
              <a:buChar char="•"/>
            </a:pPr>
            <a:r>
              <a:rPr lang="es-ES" sz="1100" smtClean="0"/>
              <a:t>Con ello, al 2011 se concretaría un ciclo de 10 años consecutivos de crecimiento acelerado.</a:t>
            </a:r>
          </a:p>
          <a:p>
            <a:pPr marL="174625" indent="-174625"/>
            <a:endParaRPr lang="en-US"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3 Marcador de notas"/>
          <p:cNvSpPr>
            <a:spLocks noGrp="1"/>
          </p:cNvSpPr>
          <p:nvPr/>
        </p:nvSpPr>
        <p:spPr bwMode="auto">
          <a:xfrm>
            <a:off x="680063" y="4716236"/>
            <a:ext cx="5437550" cy="4466716"/>
          </a:xfrm>
          <a:prstGeom prst="rect">
            <a:avLst/>
          </a:prstGeom>
          <a:noFill/>
          <a:ln w="9525">
            <a:noFill/>
            <a:miter lim="800000"/>
            <a:headEnd/>
            <a:tailEnd/>
          </a:ln>
        </p:spPr>
        <p:txBody>
          <a:bodyPr lIns="91388" tIns="45693" rIns="91388" bIns="45693"/>
          <a:lstStyle/>
          <a:p>
            <a:pPr eaLnBrk="0" hangingPunct="0">
              <a:spcBef>
                <a:spcPct val="30000"/>
              </a:spcBef>
            </a:pPr>
            <a:endParaRPr lang="en-US" sz="1300">
              <a:solidFill>
                <a:srgbClr val="000000"/>
              </a:solidFill>
            </a:endParaRPr>
          </a:p>
        </p:txBody>
      </p:sp>
      <p:sp>
        <p:nvSpPr>
          <p:cNvPr id="222212" name="3 Marcador de notas"/>
          <p:cNvSpPr>
            <a:spLocks noGrp="1"/>
          </p:cNvSpPr>
          <p:nvPr>
            <p:ph type="body" idx="1"/>
          </p:nvPr>
        </p:nvSpPr>
        <p:spPr bwMode="auto">
          <a:noFill/>
        </p:spPr>
        <p:txBody>
          <a:bodyPr/>
          <a:lstStyle/>
          <a:p>
            <a:pPr marL="174625" indent="-174625"/>
            <a:r>
              <a:rPr lang="en-US" sz="1200" kern="1200" dirty="0" smtClean="0">
                <a:solidFill>
                  <a:schemeClr val="tx1"/>
                </a:solidFill>
                <a:effectLst/>
                <a:latin typeface="+mn-lt"/>
                <a:ea typeface="+mn-ea"/>
                <a:cs typeface="+mn-cs"/>
              </a:rPr>
              <a:t>Foreign Direct Investment Stock in Peru 2001- 2011 from APECV Economies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Non Member Economies. Source: PROINVERSION</a:t>
            </a:r>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4259" name="3 Marcador de número de diapositiva"/>
          <p:cNvSpPr txBox="1">
            <a:spLocks noGrp="1"/>
          </p:cNvSpPr>
          <p:nvPr/>
        </p:nvSpPr>
        <p:spPr bwMode="auto">
          <a:xfrm>
            <a:off x="3851721" y="9427546"/>
            <a:ext cx="2944479" cy="499038"/>
          </a:xfrm>
          <a:prstGeom prst="rect">
            <a:avLst/>
          </a:prstGeom>
          <a:noFill/>
          <a:ln w="9525">
            <a:noFill/>
            <a:miter lim="800000"/>
            <a:headEnd/>
            <a:tailEnd/>
          </a:ln>
        </p:spPr>
        <p:txBody>
          <a:bodyPr lIns="88609" tIns="44301" rIns="88609" bIns="44301" anchor="b"/>
          <a:lstStyle/>
          <a:p>
            <a:pPr algn="r"/>
            <a:fld id="{53AE684D-535B-4129-AB96-71D7BCCD1B23}" type="slidenum">
              <a:rPr lang="es-ES" sz="1400">
                <a:solidFill>
                  <a:srgbClr val="000000"/>
                </a:solidFill>
                <a:latin typeface="Calibri" pitchFamily="34" charset="0"/>
              </a:rPr>
              <a:pPr algn="r"/>
              <a:t>7</a:t>
            </a:fld>
            <a:endParaRPr lang="es-ES" sz="1400">
              <a:solidFill>
                <a:srgbClr val="000000"/>
              </a:solidFill>
              <a:latin typeface="Calibri" pitchFamily="34" charset="0"/>
            </a:endParaRPr>
          </a:p>
        </p:txBody>
      </p:sp>
      <p:sp>
        <p:nvSpPr>
          <p:cNvPr id="224260" name="4 Marcador de notas"/>
          <p:cNvSpPr>
            <a:spLocks noGrp="1"/>
          </p:cNvSpPr>
          <p:nvPr/>
        </p:nvSpPr>
        <p:spPr bwMode="auto">
          <a:xfrm>
            <a:off x="680063" y="4716236"/>
            <a:ext cx="5437550" cy="4466716"/>
          </a:xfrm>
          <a:prstGeom prst="rect">
            <a:avLst/>
          </a:prstGeom>
          <a:noFill/>
          <a:ln w="9525">
            <a:noFill/>
            <a:miter lim="800000"/>
            <a:headEnd/>
            <a:tailEnd/>
          </a:ln>
        </p:spPr>
        <p:txBody>
          <a:bodyPr lIns="88577" tIns="44290" rIns="88577" bIns="44290"/>
          <a:lstStyle/>
          <a:p>
            <a:pPr eaLnBrk="0" hangingPunct="0">
              <a:spcBef>
                <a:spcPct val="30000"/>
              </a:spcBef>
            </a:pPr>
            <a:endParaRPr lang="es-ES_tradnl" sz="1400">
              <a:solidFill>
                <a:srgbClr val="000000"/>
              </a:solidFill>
              <a:latin typeface="Calibri" pitchFamily="34" charset="0"/>
            </a:endParaRPr>
          </a:p>
        </p:txBody>
      </p:sp>
      <p:sp>
        <p:nvSpPr>
          <p:cNvPr id="224261" name="5 Marcador de notas"/>
          <p:cNvSpPr>
            <a:spLocks noGrp="1"/>
          </p:cNvSpPr>
          <p:nvPr>
            <p:ph type="body" sz="quarter" idx="10"/>
          </p:nvPr>
        </p:nvSpPr>
        <p:spPr bwMode="auto">
          <a:xfrm>
            <a:off x="0" y="0"/>
            <a:ext cx="0" cy="0"/>
          </a:xfrm>
          <a:noFill/>
        </p:spPr>
        <p:txBody>
          <a:bodyPr lIns="88577" tIns="44290" rIns="88577" bIns="44290"/>
          <a:lstStyle/>
          <a:p>
            <a:pPr marL="166688" indent="-166688" algn="just">
              <a:lnSpc>
                <a:spcPct val="80000"/>
              </a:lnSpc>
              <a:spcBef>
                <a:spcPts val="1150"/>
              </a:spcBef>
              <a:buFontTx/>
              <a:buChar char="•"/>
            </a:pPr>
            <a:r>
              <a:rPr lang="es-ES" sz="300" smtClean="0"/>
              <a:t>En cuanto a la posición externa…</a:t>
            </a:r>
          </a:p>
          <a:p>
            <a:pPr marL="166688" indent="-166688" algn="just">
              <a:lnSpc>
                <a:spcPct val="80000"/>
              </a:lnSpc>
              <a:spcBef>
                <a:spcPts val="1150"/>
              </a:spcBef>
              <a:buFontTx/>
              <a:buChar char="•"/>
            </a:pPr>
            <a:r>
              <a:rPr lang="es-ES" sz="300" smtClean="0"/>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66688" indent="-166688" algn="just">
              <a:lnSpc>
                <a:spcPct val="80000"/>
              </a:lnSpc>
              <a:spcBef>
                <a:spcPts val="1150"/>
              </a:spcBef>
              <a:buFontTx/>
              <a:buChar char="•"/>
            </a:pPr>
            <a:r>
              <a:rPr lang="es-ES" sz="300" smtClean="0"/>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66688" indent="-166688" algn="just">
              <a:lnSpc>
                <a:spcPct val="80000"/>
              </a:lnSpc>
              <a:spcBef>
                <a:spcPts val="1150"/>
              </a:spcBef>
              <a:buFontTx/>
              <a:buChar char="•"/>
            </a:pPr>
            <a:r>
              <a:rPr lang="es-ES" sz="300" smtClean="0"/>
              <a:t>Finalmente, cabe anotar que a</a:t>
            </a:r>
            <a:r>
              <a:rPr lang="es-ES_tradnl" sz="300" smtClean="0"/>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300" smtClean="0"/>
              <a:t>Standard &amp; Poors, Fitch Ratings y la agencia canadiense Dominion Bond Rating Service)</a:t>
            </a:r>
            <a:r>
              <a:rPr lang="es-ES_tradnl" sz="300" smtClean="0"/>
              <a:t> lo posicionen como país con grado de inversión.</a:t>
            </a:r>
          </a:p>
          <a:p>
            <a:pPr marL="166688" indent="-166688">
              <a:lnSpc>
                <a:spcPct val="80000"/>
              </a:lnSpc>
              <a:spcBef>
                <a:spcPts val="1150"/>
              </a:spcBef>
            </a:pPr>
            <a:endParaRPr lang="en-US" sz="300" smtClean="0"/>
          </a:p>
          <a:p>
            <a:pPr marL="166688" indent="-166688" eaLnBrk="1" hangingPunct="1">
              <a:lnSpc>
                <a:spcPct val="80000"/>
              </a:lnSpc>
              <a:spcBef>
                <a:spcPct val="0"/>
              </a:spcBef>
            </a:pPr>
            <a:endParaRPr lang="en-US" sz="300" smtClean="0"/>
          </a:p>
        </p:txBody>
      </p:sp>
      <p:sp>
        <p:nvSpPr>
          <p:cNvPr id="224262" name="6 CuadroTexto"/>
          <p:cNvSpPr txBox="1">
            <a:spLocks noChangeArrowheads="1"/>
          </p:cNvSpPr>
          <p:nvPr/>
        </p:nvSpPr>
        <p:spPr bwMode="auto">
          <a:xfrm>
            <a:off x="637282" y="4806523"/>
            <a:ext cx="5452302" cy="3752633"/>
          </a:xfrm>
          <a:prstGeom prst="rect">
            <a:avLst/>
          </a:prstGeom>
          <a:noFill/>
          <a:ln w="9525">
            <a:noFill/>
            <a:miter lim="800000"/>
            <a:headEnd/>
            <a:tailEnd/>
          </a:ln>
        </p:spPr>
        <p:txBody>
          <a:bodyPr lIns="88591" tIns="44297" rIns="88591" bIns="44297">
            <a:spAutoFit/>
          </a:bodyPr>
          <a:lstStyle/>
          <a:p>
            <a:pPr marL="166688" indent="-166688" algn="just">
              <a:spcBef>
                <a:spcPts val="1150"/>
              </a:spcBef>
              <a:buFont typeface="Arial" pitchFamily="34" charset="0"/>
              <a:buChar char="•"/>
            </a:pPr>
            <a:r>
              <a:rPr lang="es-ES" sz="1100">
                <a:solidFill>
                  <a:srgbClr val="000000"/>
                </a:solidFill>
                <a:latin typeface="Calibri" pitchFamily="34" charset="0"/>
              </a:rPr>
              <a:t>En cuanto a la posición externa…</a:t>
            </a:r>
          </a:p>
          <a:p>
            <a:pPr marL="166688" indent="-166688" algn="just">
              <a:spcBef>
                <a:spcPts val="1150"/>
              </a:spcBef>
              <a:buFont typeface="Arial" pitchFamily="34" charset="0"/>
              <a:buChar char="•"/>
            </a:pPr>
            <a:r>
              <a:rPr lang="es-ES" sz="1100">
                <a:solidFill>
                  <a:srgbClr val="000000"/>
                </a:solidFill>
                <a:latin typeface="Calibri" pitchFamily="34" charset="0"/>
              </a:rPr>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66688" indent="-166688" algn="just">
              <a:spcBef>
                <a:spcPts val="1150"/>
              </a:spcBef>
              <a:buFont typeface="Arial" pitchFamily="34" charset="0"/>
              <a:buChar char="•"/>
            </a:pPr>
            <a:r>
              <a:rPr lang="es-ES" sz="1100">
                <a:solidFill>
                  <a:srgbClr val="000000"/>
                </a:solidFill>
                <a:latin typeface="Calibri" pitchFamily="34" charset="0"/>
              </a:rPr>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66688" indent="-166688" algn="just">
              <a:spcBef>
                <a:spcPts val="1150"/>
              </a:spcBef>
              <a:buFont typeface="Arial" pitchFamily="34" charset="0"/>
              <a:buChar char="•"/>
            </a:pPr>
            <a:r>
              <a:rPr lang="es-ES" sz="1100">
                <a:solidFill>
                  <a:srgbClr val="000000"/>
                </a:solidFill>
                <a:latin typeface="Calibri" pitchFamily="34" charset="0"/>
              </a:rPr>
              <a:t>Finalmente, cabe anotar que a</a:t>
            </a:r>
            <a:r>
              <a:rPr lang="es-ES_tradnl" sz="1100">
                <a:solidFill>
                  <a:srgbClr val="000000"/>
                </a:solidFill>
                <a:latin typeface="Calibri" pitchFamily="34" charset="0"/>
              </a:rPr>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1100">
                <a:solidFill>
                  <a:srgbClr val="000000"/>
                </a:solidFill>
                <a:latin typeface="Calibri" pitchFamily="34" charset="0"/>
              </a:rPr>
              <a:t>Standard &amp; Poors, Fitch Ratings y la agencia canadiense Dominion Bond Rating Service)</a:t>
            </a:r>
            <a:r>
              <a:rPr lang="es-ES_tradnl" sz="1100">
                <a:solidFill>
                  <a:srgbClr val="000000"/>
                </a:solidFill>
                <a:latin typeface="Calibri" pitchFamily="34" charset="0"/>
              </a:rPr>
              <a:t> lo posicionen como país con grado de inversión.</a:t>
            </a:r>
          </a:p>
          <a:p>
            <a:pPr marL="166688" indent="-166688">
              <a:spcBef>
                <a:spcPts val="1150"/>
              </a:spcBef>
            </a:pPr>
            <a:endParaRPr lang="en-US" sz="11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283" name="2 Marcador de notas"/>
          <p:cNvSpPr>
            <a:spLocks noGrp="1"/>
          </p:cNvSpPr>
          <p:nvPr>
            <p:ph type="body" idx="1"/>
          </p:nvPr>
        </p:nvSpPr>
        <p:spPr bwMode="auto">
          <a:noFill/>
        </p:spPr>
        <p:txBody>
          <a:bodyPr/>
          <a:lstStyle/>
          <a:p>
            <a:endParaRPr lang="es-PE" smtClean="0">
              <a:latin typeface="Arial" pitchFamily="34" charset="0"/>
              <a:ea typeface="ＭＳ Ｐゴシック" pitchFamily="34" charset="-128"/>
            </a:endParaRPr>
          </a:p>
        </p:txBody>
      </p:sp>
      <p:sp>
        <p:nvSpPr>
          <p:cNvPr id="187396" name="3 Marcador de número de diapositiva"/>
          <p:cNvSpPr>
            <a:spLocks noGrp="1"/>
          </p:cNvSpPr>
          <p:nvPr>
            <p:ph type="sldNum" sz="quarter" idx="5"/>
          </p:nvPr>
        </p:nvSpPr>
        <p:spPr bwMode="auto">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defRPr/>
            </a:pPr>
            <a:fld id="{24C6E303-4A13-4FA5-A3D6-00359B238889}" type="slidenum">
              <a:rPr lang="es-PE" sz="1300" smtClean="0">
                <a:solidFill>
                  <a:srgbClr val="000000"/>
                </a:solidFill>
                <a:latin typeface="Calibri" pitchFamily="34" charset="0"/>
              </a:rPr>
              <a:pPr eaLnBrk="1" hangingPunct="1">
                <a:defRPr/>
              </a:pPr>
              <a:t>8</a:t>
            </a:fld>
            <a:endParaRPr lang="es-PE" sz="1300"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p:spPr>
      </p:sp>
      <p:sp>
        <p:nvSpPr>
          <p:cNvPr id="226307" name="3 Marcador de notas"/>
          <p:cNvSpPr>
            <a:spLocks noGrp="1"/>
          </p:cNvSpPr>
          <p:nvPr>
            <p:ph type="body" sz="quarter" idx="10"/>
          </p:nvPr>
        </p:nvSpPr>
        <p:spPr bwMode="auto">
          <a:noFill/>
        </p:spPr>
        <p:txBody>
          <a:bodyPr lIns="88569" tIns="44286" rIns="88569" bIns="44286"/>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p:spPr>
      </p:sp>
      <p:sp>
        <p:nvSpPr>
          <p:cNvPr id="227331" name="3 Marcador de notas"/>
          <p:cNvSpPr>
            <a:spLocks noGrp="1"/>
          </p:cNvSpPr>
          <p:nvPr>
            <p:ph type="body" sz="quarter" idx="10"/>
          </p:nvPr>
        </p:nvSpPr>
        <p:spPr bwMode="auto">
          <a:noFill/>
        </p:spPr>
        <p:txBody>
          <a:bodyPr lIns="88586" tIns="44292" rIns="88586" bIns="44292"/>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bwMode="auto">
          <a:xfrm>
            <a:off x="920750" y="742950"/>
            <a:ext cx="4965700" cy="3724275"/>
          </a:xfrm>
          <a:noFill/>
          <a:ln>
            <a:solidFill>
              <a:srgbClr val="000000"/>
            </a:solidFill>
            <a:miter lim="800000"/>
            <a:headEnd/>
            <a:tailEnd/>
          </a:ln>
        </p:spPr>
      </p:sp>
      <p:sp>
        <p:nvSpPr>
          <p:cNvPr id="108547" name="3 Marcador de notas"/>
          <p:cNvSpPr>
            <a:spLocks noGrp="1"/>
          </p:cNvSpPr>
          <p:nvPr/>
        </p:nvSpPr>
        <p:spPr bwMode="auto">
          <a:xfrm>
            <a:off x="680063" y="4716236"/>
            <a:ext cx="5437550" cy="4468358"/>
          </a:xfrm>
          <a:prstGeom prst="rect">
            <a:avLst/>
          </a:prstGeom>
          <a:noFill/>
          <a:ln w="9525">
            <a:noFill/>
            <a:miter lim="800000"/>
            <a:headEnd/>
            <a:tailEnd/>
          </a:ln>
        </p:spPr>
        <p:txBody>
          <a:bodyPr lIns="88577" tIns="44290" rIns="88577" bIns="44290"/>
          <a:lstStyle/>
          <a:p>
            <a:pPr eaLnBrk="0" hangingPunct="0">
              <a:spcBef>
                <a:spcPct val="30000"/>
              </a:spcBef>
              <a:defRPr/>
            </a:pPr>
            <a:endParaRPr lang="es-PE" sz="1400" dirty="0">
              <a:solidFill>
                <a:prstClr val="black"/>
              </a:solidFill>
              <a:cs typeface="+mn-cs"/>
            </a:endParaRPr>
          </a:p>
        </p:txBody>
      </p:sp>
      <p:sp>
        <p:nvSpPr>
          <p:cNvPr id="228356" name="4 Marcador de notas"/>
          <p:cNvSpPr>
            <a:spLocks noGrp="1"/>
          </p:cNvSpPr>
          <p:nvPr>
            <p:ph type="body" sz="quarter" idx="10"/>
          </p:nvPr>
        </p:nvSpPr>
        <p:spPr bwMode="auto">
          <a:noFill/>
        </p:spPr>
        <p:txBody>
          <a:bodyPr lIns="88586" tIns="44292" rIns="88586" bIns="44292"/>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3D8F7C0E-8C4A-496E-A498-53BF7FD6E781}"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03420E4B-0CAA-4D67-9D7F-6EE39DBA625E}" type="slidenum">
              <a:rPr lang="es-ES"/>
              <a:pPr>
                <a:defRPr/>
              </a:pPr>
              <a:t>‹Nº›</a:t>
            </a:fld>
            <a:endParaRPr lang="es-E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4F407597-3065-492E-85BD-DEE1F5BF842D}" type="datetimeFigureOut">
              <a:rPr lang="es-ES"/>
              <a:pPr>
                <a:defRPr/>
              </a:pPr>
              <a:t>22/06/2012</a:t>
            </a:fld>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525ACD0C-A81A-4790-8A61-F79718F131EC}" type="slidenum">
              <a:rPr lang="es-ES"/>
              <a:pPr>
                <a:defRPr/>
              </a:pPr>
              <a:t>‹Nº›</a:t>
            </a:fld>
            <a:endParaRPr lang="es-E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2349366C-E1FE-4DDB-A4AF-147A516F0952}"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9E7D63CE-CCA7-4C30-BD68-CAC28137A6FE}" type="slidenum">
              <a:rPr lang="es-ES"/>
              <a:pPr>
                <a:defRPr/>
              </a:pPr>
              <a:t>‹Nº›</a:t>
            </a:fld>
            <a:endParaRPr lang="es-E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6E4E6C19-8F71-4456-B0C3-8D1E64B52AE0}" type="datetimeFigureOut">
              <a:rPr lang="es-ES"/>
              <a:pPr>
                <a:defRPr/>
              </a:pPr>
              <a:t>22/06/2012</a:t>
            </a:fld>
            <a:endParaRPr lang="es-ES"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5190E3E1-2771-4191-A52E-F4BA3C445675}" type="slidenum">
              <a:rPr lang="es-ES"/>
              <a:pPr>
                <a:defRPr/>
              </a:pPr>
              <a:t>‹Nº›</a:t>
            </a:fld>
            <a:endParaRPr lang="es-E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2CB4ECAD-55E4-40F1-9C18-64EA5DAE76C9}" type="datetimeFigureOut">
              <a:rPr lang="es-ES"/>
              <a:pPr>
                <a:defRPr/>
              </a:pPr>
              <a:t>22/06/2012</a:t>
            </a:fld>
            <a:endParaRPr lang="es-E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1762996F-0889-4D92-B8C0-F817AC35CFED}" type="slidenum">
              <a:rPr lang="es-ES"/>
              <a:pPr>
                <a:defRPr/>
              </a:pPr>
              <a:t>‹Nº›</a:t>
            </a:fld>
            <a:endParaRPr lang="es-E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53271E4E-C4E3-4A5A-A975-A2C43498C60A}" type="datetimeFigureOut">
              <a:rPr lang="es-ES"/>
              <a:pPr>
                <a:defRPr/>
              </a:pPr>
              <a:t>22/06/2012</a:t>
            </a:fld>
            <a:endParaRPr lang="es-ES"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200D090F-2B65-46C6-A3E0-574FB9AA26FE}" type="slidenum">
              <a:rPr lang="es-ES"/>
              <a:pPr>
                <a:defRPr/>
              </a:pPr>
              <a:t>‹Nº›</a:t>
            </a:fld>
            <a:endParaRPr lang="es-E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5451B4E1-1821-47BD-B71C-B361CE081009}"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BE532960-9084-47D8-B3EF-7B463C8ABD0D}" type="slidenum">
              <a:rPr lang="es-ES"/>
              <a:pPr>
                <a:defRPr/>
              </a:pPr>
              <a:t>‹Nº›</a:t>
            </a:fld>
            <a:endParaRPr lang="es-E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4C836680-1A8F-43A4-86ED-7D8EC0316B53}"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8D3E39CB-A51D-4C91-BE4F-5560CA110542}" type="slidenum">
              <a:rPr lang="es-ES"/>
              <a:pPr>
                <a:defRPr/>
              </a:pPr>
              <a:t>‹Nº›</a:t>
            </a:fld>
            <a:endParaRPr lang="es-E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30462365-2A8F-4614-8549-12864E5A4B73}" type="datetimeFigureOut">
              <a:rPr lang="es-ES"/>
              <a:pPr>
                <a:defRPr/>
              </a:pPr>
              <a:t>22/06/2012</a:t>
            </a:fld>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4CA7CE2A-9CAD-4F26-A24D-42FBB0070394}" type="slidenum">
              <a:rPr lang="es-ES"/>
              <a:pPr>
                <a:defRPr/>
              </a:pPr>
              <a:t>‹Nº›</a:t>
            </a:fld>
            <a:endParaRPr lang="es-E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39223040-6479-476E-8252-9B1E13CB012D}"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C5CA8FD5-4BC9-4ED5-8EA8-BA8EFD36B3E6}" type="slidenum">
              <a:rPr lang="es-ES"/>
              <a:pPr>
                <a:defRPr/>
              </a:pPr>
              <a:t>‹Nº›</a:t>
            </a:fld>
            <a:endParaRPr lang="es-E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6483E9CA-F104-4F50-A86F-70DE2D37325C}" type="datetimeFigureOut">
              <a:rPr lang="es-ES"/>
              <a:pPr>
                <a:defRPr/>
              </a:pPr>
              <a:t>22/06/2012</a:t>
            </a:fld>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25898B94-990A-4BC0-AA71-39CB301B3F6C}" type="slidenum">
              <a:rPr lang="es-ES"/>
              <a:pPr>
                <a:defRPr/>
              </a:pPr>
              <a:t>‹Nº›</a:t>
            </a:fld>
            <a:endParaRPr lang="es-ES"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C3E857B8-6098-46F0-A36A-60F84E5A2414}"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B227B0AE-CE44-48BF-91E2-41CB673DDAF2}" type="slidenum">
              <a:rPr lang="es-ES"/>
              <a:pPr>
                <a:defRPr/>
              </a:pPr>
              <a:t>‹Nº›</a:t>
            </a:fld>
            <a:endParaRPr lang="es-ES"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D126980F-87E4-4E2A-A329-8D320C1E468C}" type="datetimeFigureOut">
              <a:rPr lang="es-ES"/>
              <a:pPr>
                <a:defRPr/>
              </a:pPr>
              <a:t>22/06/2012</a:t>
            </a:fld>
            <a:endParaRPr lang="es-ES" dirty="0"/>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5BD28088-F4E9-4B9C-9FF6-DF6C03476704}" type="slidenum">
              <a:rPr lang="es-ES"/>
              <a:pPr>
                <a:defRPr/>
              </a:pPr>
              <a:t>‹Nº›</a:t>
            </a:fld>
            <a:endParaRPr lang="es-ES"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07D4AC72-506C-46BF-B0BE-1FAC9C679C35}" type="datetimeFigureOut">
              <a:rPr lang="es-ES"/>
              <a:pPr>
                <a:defRPr/>
              </a:pPr>
              <a:t>22/06/2012</a:t>
            </a:fld>
            <a:endParaRPr lang="es-E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53D4E986-ACFC-4C57-BDC4-1838D184DE48}" type="slidenum">
              <a:rPr lang="es-ES"/>
              <a:pPr>
                <a:defRPr/>
              </a:pPr>
              <a:t>‹Nº›</a:t>
            </a:fld>
            <a:endParaRPr lang="es-ES" dirty="0"/>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6D8924FB-FE42-4AB7-AC07-400E7180453A}" type="datetimeFigureOut">
              <a:rPr lang="es-ES"/>
              <a:pPr>
                <a:defRPr/>
              </a:pPr>
              <a:t>22/06/2012</a:t>
            </a:fld>
            <a:endParaRPr lang="es-ES"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7F22E4FD-EE54-4EE8-BB54-A00207A8742E}" type="slidenum">
              <a:rPr lang="es-ES"/>
              <a:pPr>
                <a:defRPr/>
              </a:pPr>
              <a:t>‹Nº›</a:t>
            </a:fld>
            <a:endParaRPr lang="es-E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27581864-A71A-41A5-BCD6-3260CDE06C5D}"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BF3C61A9-8D33-4F03-A4D3-82D575BDC861}" type="slidenum">
              <a:rPr lang="es-ES"/>
              <a:pPr>
                <a:defRPr/>
              </a:pPr>
              <a:t>‹Nº›</a:t>
            </a:fld>
            <a:endParaRPr lang="es-E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1396E239-30F1-4E4D-A2B8-EFE1956534D7}" type="datetimeFigureOut">
              <a:rPr lang="es-ES"/>
              <a:pPr>
                <a:defRPr/>
              </a:pPr>
              <a:t>22/06/2012</a:t>
            </a:fld>
            <a:endParaRPr lang="es-ES" dirty="0"/>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69734179-248D-4031-9061-523BA48EEAEE}" type="slidenum">
              <a:rPr lang="es-ES"/>
              <a:pPr>
                <a:defRPr/>
              </a:pPr>
              <a:t>‹Nº›</a:t>
            </a:fld>
            <a:endParaRPr lang="es-ES" dirty="0"/>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n-US"/>
              <a:t>Haga clic para modificar el estilo de título del patrón</a:t>
            </a:r>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cs typeface="+mn-cs"/>
              </a:defRPr>
            </a:lvl1pPr>
          </a:lstStyle>
          <a:p>
            <a:pPr>
              <a:defRPr/>
            </a:pPr>
            <a:fld id="{8ACB1474-EC0F-4997-B52C-3EC7A5F01D93}" type="datetimeFigureOut">
              <a:rPr lang="es-ES"/>
              <a:pPr>
                <a:defRPr/>
              </a:pPr>
              <a:t>22/06/2012</a:t>
            </a:fld>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cs typeface="+mn-cs"/>
              </a:defRPr>
            </a:lvl1pPr>
          </a:lstStyle>
          <a:p>
            <a:pPr>
              <a:defRPr/>
            </a:pPr>
            <a:fld id="{766A5B08-46A0-493A-8972-05681296811D}" type="slidenum">
              <a:rPr lang="es-ES"/>
              <a:pPr>
                <a:defRPr/>
              </a:pPr>
              <a:t>‹Nº›</a:t>
            </a:fld>
            <a:endParaRPr lang="es-ES" dirty="0"/>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ítulo vertical y text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arcapai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8661" r:id="rId1"/>
    <p:sldLayoutId id="2147488662" r:id="rId2"/>
    <p:sldLayoutId id="2147488663" r:id="rId3"/>
    <p:sldLayoutId id="2147488664" r:id="rId4"/>
    <p:sldLayoutId id="2147488665" r:id="rId5"/>
    <p:sldLayoutId id="2147488666" r:id="rId6"/>
    <p:sldLayoutId id="2147488898" r:id="rId7"/>
    <p:sldLayoutId id="2147488667" r:id="rId8"/>
    <p:sldLayoutId id="2147488668" r:id="rId9"/>
    <p:sldLayoutId id="2147488669" r:id="rId10"/>
    <p:sldLayoutId id="2147488670" r:id="rId11"/>
  </p:sldLayoutIdLst>
  <p:transition>
    <p:wipe dir="r"/>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0" fontAlgn="base" hangingPunct="0">
        <a:spcBef>
          <a:spcPct val="0"/>
        </a:spcBef>
        <a:spcAft>
          <a:spcPct val="0"/>
        </a:spcAft>
        <a:defRPr sz="4400">
          <a:solidFill>
            <a:schemeClr val="tx1"/>
          </a:solidFill>
          <a:latin typeface="Arial" charset="0"/>
        </a:defRPr>
      </a:lvl6pPr>
      <a:lvl7pPr marL="914400" algn="ctr" rtl="0" eaLnBrk="0" fontAlgn="base" hangingPunct="0">
        <a:spcBef>
          <a:spcPct val="0"/>
        </a:spcBef>
        <a:spcAft>
          <a:spcPct val="0"/>
        </a:spcAft>
        <a:defRPr sz="4400">
          <a:solidFill>
            <a:schemeClr val="tx1"/>
          </a:solidFill>
          <a:latin typeface="Arial" charset="0"/>
        </a:defRPr>
      </a:lvl7pPr>
      <a:lvl8pPr marL="1371600" algn="ctr" rtl="0" eaLnBrk="0" fontAlgn="base" hangingPunct="0">
        <a:spcBef>
          <a:spcPct val="0"/>
        </a:spcBef>
        <a:spcAft>
          <a:spcPct val="0"/>
        </a:spcAft>
        <a:defRPr sz="4400">
          <a:solidFill>
            <a:schemeClr val="tx1"/>
          </a:solidFill>
          <a:latin typeface="Arial" charset="0"/>
        </a:defRPr>
      </a:lvl8pPr>
      <a:lvl9pPr marL="1828800" algn="ctr"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902" r:id="rId1"/>
    <p:sldLayoutId id="2147488724" r:id="rId2"/>
    <p:sldLayoutId id="2147488903" r:id="rId3"/>
    <p:sldLayoutId id="2147488904" r:id="rId4"/>
    <p:sldLayoutId id="2147488905" r:id="rId5"/>
    <p:sldLayoutId id="2147488906" r:id="rId6"/>
    <p:sldLayoutId id="2147488907" r:id="rId7"/>
    <p:sldLayoutId id="2147488908" r:id="rId8"/>
    <p:sldLayoutId id="2147488909" r:id="rId9"/>
    <p:sldLayoutId id="2147488910" r:id="rId10"/>
    <p:sldLayoutId id="2147488911" r:id="rId1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13" cstate="print"/>
          <a:srcRect/>
          <a:stretch>
            <a:fillRect/>
          </a:stretch>
        </p:blipFill>
        <p:spPr bwMode="auto">
          <a:xfrm>
            <a:off x="-71438" y="0"/>
            <a:ext cx="9215438" cy="690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944" r:id="rId1"/>
    <p:sldLayoutId id="2147488836" r:id="rId2"/>
    <p:sldLayoutId id="2147488945" r:id="rId3"/>
    <p:sldLayoutId id="2147488946" r:id="rId4"/>
    <p:sldLayoutId id="2147488947" r:id="rId5"/>
    <p:sldLayoutId id="2147488948" r:id="rId6"/>
    <p:sldLayoutId id="2147488949" r:id="rId7"/>
    <p:sldLayoutId id="2147488950" r:id="rId8"/>
    <p:sldLayoutId id="2147488951" r:id="rId9"/>
    <p:sldLayoutId id="2147488952" r:id="rId10"/>
    <p:sldLayoutId id="2147488953" r:id="rId11"/>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Título"/>
          <p:cNvSpPr>
            <a:spLocks noGrp="1"/>
          </p:cNvSpPr>
          <p:nvPr>
            <p:ph type="ctrTitle" idx="4294967295"/>
          </p:nvPr>
        </p:nvSpPr>
        <p:spPr bwMode="auto">
          <a:xfrm>
            <a:off x="5148064" y="1844824"/>
            <a:ext cx="3168352" cy="115411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r>
              <a:rPr lang="es-PE" b="1" dirty="0" err="1" smtClean="0">
                <a:solidFill>
                  <a:schemeClr val="bg1"/>
                </a:solidFill>
                <a:effectLst>
                  <a:outerShdw blurRad="38100" dist="38100" dir="2700000" algn="tl">
                    <a:srgbClr val="000000">
                      <a:alpha val="43137"/>
                    </a:srgbClr>
                  </a:outerShdw>
                </a:effectLst>
                <a:latin typeface="Candara" pitchFamily="34" charset="0"/>
                <a:cs typeface="Calibri" pitchFamily="34" charset="0"/>
              </a:rPr>
              <a:t>Peru</a:t>
            </a:r>
            <a:r>
              <a:rPr lang="es-PE" b="1" dirty="0" smtClean="0">
                <a:solidFill>
                  <a:schemeClr val="bg1"/>
                </a:solidFill>
                <a:effectLst>
                  <a:outerShdw blurRad="38100" dist="38100" dir="2700000" algn="tl">
                    <a:srgbClr val="000000">
                      <a:alpha val="43137"/>
                    </a:srgbClr>
                  </a:outerShdw>
                </a:effectLst>
                <a:latin typeface="Candara" pitchFamily="34" charset="0"/>
                <a:cs typeface="Calibri" pitchFamily="34" charset="0"/>
              </a:rPr>
              <a:t>:</a:t>
            </a:r>
            <a:r>
              <a:rPr lang="es-PE" sz="3600" b="1" dirty="0" smtClean="0">
                <a:solidFill>
                  <a:schemeClr val="bg1"/>
                </a:solidFill>
                <a:latin typeface="Candara" pitchFamily="34" charset="0"/>
                <a:cs typeface="Calibri" pitchFamily="34" charset="0"/>
              </a:rPr>
              <a:t/>
            </a:r>
            <a:br>
              <a:rPr lang="es-PE" sz="3600" b="1" dirty="0" smtClean="0">
                <a:solidFill>
                  <a:schemeClr val="bg1"/>
                </a:solidFill>
                <a:latin typeface="Candara" pitchFamily="34" charset="0"/>
                <a:cs typeface="Calibri" pitchFamily="34" charset="0"/>
              </a:rPr>
            </a:br>
            <a:endParaRPr lang="es-PE" sz="3600" b="1" dirty="0" smtClean="0">
              <a:solidFill>
                <a:schemeClr val="bg1"/>
              </a:solidFill>
              <a:latin typeface="Calibri" pitchFamily="34" charset="0"/>
              <a:cs typeface="Calibri" pitchFamily="34" charset="0"/>
            </a:endParaRPr>
          </a:p>
        </p:txBody>
      </p:sp>
      <p:sp>
        <p:nvSpPr>
          <p:cNvPr id="4" name="3 Rectángulo"/>
          <p:cNvSpPr/>
          <p:nvPr/>
        </p:nvSpPr>
        <p:spPr>
          <a:xfrm>
            <a:off x="5868144" y="2636912"/>
            <a:ext cx="2412720" cy="1754326"/>
          </a:xfrm>
          <a:prstGeom prst="rect">
            <a:avLst/>
          </a:prstGeom>
        </p:spPr>
        <p:txBody>
          <a:bodyPr wrap="square">
            <a:spAutoFit/>
          </a:bodyPr>
          <a:lstStyle/>
          <a:p>
            <a:pPr algn="r"/>
            <a:r>
              <a:rPr lang="es-PE" sz="3600" b="1" dirty="0" err="1" smtClean="0">
                <a:solidFill>
                  <a:schemeClr val="bg1"/>
                </a:solidFill>
                <a:latin typeface="Calibri" pitchFamily="34" charset="0"/>
                <a:cs typeface="Calibri" pitchFamily="34" charset="0"/>
              </a:rPr>
              <a:t>your</a:t>
            </a:r>
            <a:r>
              <a:rPr lang="es-PE" sz="3600" b="1" dirty="0" smtClean="0">
                <a:solidFill>
                  <a:schemeClr val="bg1"/>
                </a:solidFill>
                <a:latin typeface="Calibri" pitchFamily="34" charset="0"/>
                <a:cs typeface="Calibri" pitchFamily="34" charset="0"/>
              </a:rPr>
              <a:t> </a:t>
            </a:r>
            <a:r>
              <a:rPr lang="es-PE" sz="3600" b="1" dirty="0" err="1" smtClean="0">
                <a:solidFill>
                  <a:schemeClr val="bg1"/>
                </a:solidFill>
                <a:latin typeface="Calibri" pitchFamily="34" charset="0"/>
                <a:cs typeface="Calibri" pitchFamily="34" charset="0"/>
              </a:rPr>
              <a:t>best</a:t>
            </a:r>
            <a:r>
              <a:rPr lang="es-PE" sz="3600" b="1" dirty="0" smtClean="0">
                <a:solidFill>
                  <a:schemeClr val="bg1"/>
                </a:solidFill>
                <a:latin typeface="Calibri" pitchFamily="34" charset="0"/>
                <a:cs typeface="Calibri" pitchFamily="34" charset="0"/>
              </a:rPr>
              <a:t> </a:t>
            </a:r>
            <a:r>
              <a:rPr lang="es-PE" sz="3600" b="1" dirty="0" err="1" smtClean="0">
                <a:solidFill>
                  <a:schemeClr val="bg1"/>
                </a:solidFill>
                <a:latin typeface="Calibri" pitchFamily="34" charset="0"/>
                <a:cs typeface="Calibri" pitchFamily="34" charset="0"/>
              </a:rPr>
              <a:t>investment</a:t>
            </a:r>
            <a:r>
              <a:rPr lang="es-PE" sz="3600" b="1" dirty="0" smtClean="0">
                <a:solidFill>
                  <a:schemeClr val="bg1"/>
                </a:solidFill>
                <a:latin typeface="Calibri" pitchFamily="34" charset="0"/>
                <a:cs typeface="Calibri" pitchFamily="34" charset="0"/>
              </a:rPr>
              <a:t>   </a:t>
            </a:r>
            <a:r>
              <a:rPr lang="es-PE" sz="3600" b="1" dirty="0" err="1" smtClean="0">
                <a:solidFill>
                  <a:schemeClr val="bg1"/>
                </a:solidFill>
                <a:latin typeface="Calibri" pitchFamily="34" charset="0"/>
                <a:cs typeface="Calibri" pitchFamily="34" charset="0"/>
              </a:rPr>
              <a:t>destination</a:t>
            </a:r>
            <a:endParaRPr lang="es-PE" sz="3600" dirty="0"/>
          </a:p>
        </p:txBody>
      </p:sp>
    </p:spTree>
    <p:extLst>
      <p:ext uri="{BB962C8B-B14F-4D97-AF65-F5344CB8AC3E}">
        <p14:creationId xmlns:p14="http://schemas.microsoft.com/office/powerpoint/2010/main" xmlns="" val="2596465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1314"/>
                                        </p:tgtEl>
                                        <p:attrNameLst>
                                          <p:attrName>style.visibility</p:attrName>
                                        </p:attrNameLst>
                                      </p:cBhvr>
                                      <p:to>
                                        <p:strVal val="visible"/>
                                      </p:to>
                                    </p:set>
                                    <p:animEffect transition="in" filter="wipe(up)">
                                      <p:cBhvr>
                                        <p:cTn id="11" dur="5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8"/>
          <p:cNvSpPr>
            <a:spLocks noChangeArrowheads="1"/>
          </p:cNvSpPr>
          <p:nvPr/>
        </p:nvSpPr>
        <p:spPr bwMode="auto">
          <a:xfrm>
            <a:off x="500063" y="3026359"/>
            <a:ext cx="3711897" cy="2756780"/>
          </a:xfrm>
          <a:prstGeom prst="rect">
            <a:avLst/>
          </a:prstGeom>
          <a:noFill/>
          <a:ln w="9525">
            <a:noFill/>
            <a:miter lim="800000"/>
            <a:headEnd/>
            <a:tailEnd/>
          </a:ln>
        </p:spPr>
        <p:txBody>
          <a:bodyPr wrap="square">
            <a:spAutoFit/>
          </a:bodyPr>
          <a:lstStyle/>
          <a:p>
            <a:pPr algn="just">
              <a:lnSpc>
                <a:spcPct val="0"/>
              </a:lnSpc>
              <a:spcBef>
                <a:spcPct val="50000"/>
              </a:spcBef>
              <a:buClr>
                <a:srgbClr val="CC0000"/>
              </a:buClr>
              <a:buFont typeface="Wingdings" pitchFamily="2" charset="2"/>
              <a:buNone/>
            </a:pPr>
            <a:endParaRPr lang="en-US" sz="1400" b="1" u="sng" dirty="0">
              <a:solidFill>
                <a:srgbClr val="000000"/>
              </a:solidFill>
              <a:latin typeface="Calibri" pitchFamily="34" charset="0"/>
              <a:cs typeface="Calibri" pitchFamily="34" charset="0"/>
            </a:endParaRPr>
          </a:p>
          <a:p>
            <a:pPr algn="just">
              <a:lnSpc>
                <a:spcPct val="90000"/>
              </a:lnSpc>
              <a:spcBef>
                <a:spcPct val="50000"/>
              </a:spcBef>
              <a:buClr>
                <a:srgbClr val="CC0000"/>
              </a:buClr>
              <a:buFont typeface="Wingdings" pitchFamily="2" charset="2"/>
              <a:buNone/>
            </a:pPr>
            <a:r>
              <a:rPr lang="en-US" sz="1400" b="1" dirty="0">
                <a:solidFill>
                  <a:srgbClr val="000000"/>
                </a:solidFill>
                <a:latin typeface="Calibri" pitchFamily="34" charset="0"/>
                <a:cs typeface="Calibri" pitchFamily="34" charset="0"/>
              </a:rPr>
              <a:t>INVESTORS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regulations regarding  non discriminatory treatment.</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a:t>
            </a:r>
            <a:r>
              <a:rPr lang="en-US" sz="1400" dirty="0" smtClean="0">
                <a:solidFill>
                  <a:srgbClr val="000000"/>
                </a:solidFill>
                <a:latin typeface="Calibri" pitchFamily="34" charset="0"/>
                <a:cs typeface="Calibri" pitchFamily="34" charset="0"/>
              </a:rPr>
              <a:t>income </a:t>
            </a:r>
            <a:r>
              <a:rPr lang="en-US" sz="1400" dirty="0">
                <a:solidFill>
                  <a:srgbClr val="000000"/>
                </a:solidFill>
                <a:latin typeface="Calibri" pitchFamily="34" charset="0"/>
                <a:cs typeface="Calibri" pitchFamily="34" charset="0"/>
              </a:rPr>
              <a:t>tax regime applicable to dividends.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to use freely the most favorable exchange rate available in the market.</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free availability and remittance of foreign currency, dividends and royalties regime.</a:t>
            </a:r>
          </a:p>
        </p:txBody>
      </p:sp>
      <p:sp>
        <p:nvSpPr>
          <p:cNvPr id="152579" name="Text Box 5"/>
          <p:cNvSpPr txBox="1">
            <a:spLocks noChangeArrowheads="1"/>
          </p:cNvSpPr>
          <p:nvPr/>
        </p:nvSpPr>
        <p:spPr bwMode="auto">
          <a:xfrm>
            <a:off x="357188" y="6181725"/>
            <a:ext cx="8429625" cy="461963"/>
          </a:xfrm>
          <a:prstGeom prst="rect">
            <a:avLst/>
          </a:prstGeom>
          <a:noFill/>
          <a:ln w="9525">
            <a:noFill/>
            <a:miter lim="800000"/>
            <a:headEnd/>
            <a:tailEnd/>
          </a:ln>
        </p:spPr>
        <p:txBody>
          <a:bodyPr>
            <a:spAutoFit/>
          </a:bodyPr>
          <a:lstStyle/>
          <a:p>
            <a:pPr marL="1166813" indent="-1166813" algn="just"/>
            <a:r>
              <a:rPr lang="en-US" sz="1200" b="1" dirty="0">
                <a:solidFill>
                  <a:srgbClr val="000000"/>
                </a:solidFill>
                <a:latin typeface="Arial Narrow" pitchFamily="34" charset="0"/>
              </a:rPr>
              <a:t>Requirement:</a:t>
            </a:r>
            <a:r>
              <a:rPr lang="en-US" sz="1200" dirty="0">
                <a:solidFill>
                  <a:srgbClr val="000000"/>
                </a:solidFill>
                <a:latin typeface="Arial Narrow" pitchFamily="34" charset="0"/>
              </a:rPr>
              <a:t>  Minimum investment of US$ 5 million in any economic sectors. US$ 10 million for hydrocarbon and mining sectors.</a:t>
            </a:r>
          </a:p>
          <a:p>
            <a:pPr marL="1166813" indent="-1166813" algn="just"/>
            <a:r>
              <a:rPr lang="en-US" sz="1200" b="1" dirty="0">
                <a:solidFill>
                  <a:srgbClr val="000000"/>
                </a:solidFill>
                <a:latin typeface="Arial Narrow" pitchFamily="34" charset="0"/>
              </a:rPr>
              <a:t>Validity:           </a:t>
            </a:r>
            <a:r>
              <a:rPr lang="en-US" sz="1200" dirty="0">
                <a:solidFill>
                  <a:srgbClr val="000000"/>
                </a:solidFill>
                <a:latin typeface="Arial Narrow" pitchFamily="34" charset="0"/>
              </a:rPr>
              <a:t>10 years. Concessions: Term according to the contracts life (Max. 60 years).</a:t>
            </a:r>
            <a:r>
              <a:rPr lang="es-ES" sz="1200" dirty="0">
                <a:solidFill>
                  <a:srgbClr val="000000"/>
                </a:solidFill>
                <a:latin typeface="Arial Narrow" pitchFamily="34" charset="0"/>
              </a:rPr>
              <a:t> </a:t>
            </a:r>
          </a:p>
        </p:txBody>
      </p:sp>
      <p:sp>
        <p:nvSpPr>
          <p:cNvPr id="152580" name="Rectangle 8"/>
          <p:cNvSpPr>
            <a:spLocks noChangeArrowheads="1"/>
          </p:cNvSpPr>
          <p:nvPr/>
        </p:nvSpPr>
        <p:spPr bwMode="auto">
          <a:xfrm>
            <a:off x="4857751" y="3026359"/>
            <a:ext cx="3674689" cy="1882695"/>
          </a:xfrm>
          <a:prstGeom prst="rect">
            <a:avLst/>
          </a:prstGeom>
          <a:noFill/>
          <a:ln w="9525">
            <a:noFill/>
            <a:miter lim="800000"/>
            <a:headEnd/>
            <a:tailEnd/>
          </a:ln>
        </p:spPr>
        <p:txBody>
          <a:bodyPr wrap="square">
            <a:spAutoFit/>
          </a:bodyPr>
          <a:lstStyle/>
          <a:p>
            <a:pPr algn="just">
              <a:lnSpc>
                <a:spcPct val="0"/>
              </a:lnSpc>
              <a:spcBef>
                <a:spcPct val="50000"/>
              </a:spcBef>
              <a:buClr>
                <a:srgbClr val="CC0000"/>
              </a:buClr>
              <a:buFont typeface="Wingdings" pitchFamily="2" charset="2"/>
              <a:buNone/>
            </a:pPr>
            <a:endParaRPr lang="es-ES" sz="1400" b="1" u="sng" dirty="0">
              <a:solidFill>
                <a:srgbClr val="000000"/>
              </a:solidFill>
              <a:latin typeface="Calibri" pitchFamily="34" charset="0"/>
              <a:cs typeface="Calibri" pitchFamily="34" charset="0"/>
            </a:endParaRPr>
          </a:p>
          <a:p>
            <a:pPr algn="just">
              <a:spcBef>
                <a:spcPts val="600"/>
              </a:spcBef>
            </a:pPr>
            <a:r>
              <a:rPr lang="en-US" sz="1400" b="1" dirty="0">
                <a:solidFill>
                  <a:srgbClr val="000000"/>
                </a:solidFill>
                <a:latin typeface="Calibri" pitchFamily="34" charset="0"/>
                <a:cs typeface="Calibri" pitchFamily="34" charset="0"/>
              </a:rPr>
              <a:t>RECEIVING COMPANY</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recruitment regimes.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regimes for the promotion of exports.</a:t>
            </a:r>
          </a:p>
          <a:p>
            <a:pPr marL="361950" lvl="1" indent="-182563" algn="just">
              <a:lnSpc>
                <a:spcPct val="90000"/>
              </a:lnSpc>
              <a:spcBef>
                <a:spcPts val="1200"/>
              </a:spcBef>
              <a:buClr>
                <a:srgbClr val="CC0000"/>
              </a:buClr>
              <a:buFont typeface="Wingdings" pitchFamily="2" charset="2"/>
              <a:buChar char="§"/>
            </a:pPr>
            <a:r>
              <a:rPr lang="en-US" sz="1400" dirty="0">
                <a:solidFill>
                  <a:srgbClr val="000000"/>
                </a:solidFill>
                <a:latin typeface="Calibri" pitchFamily="34" charset="0"/>
                <a:cs typeface="Calibri" pitchFamily="34" charset="0"/>
              </a:rPr>
              <a:t>Stability of the  Income Tax Regime </a:t>
            </a:r>
          </a:p>
          <a:p>
            <a:pPr marL="361950" lvl="1" indent="-182563">
              <a:lnSpc>
                <a:spcPct val="90000"/>
              </a:lnSpc>
              <a:spcBef>
                <a:spcPct val="30000"/>
              </a:spcBef>
              <a:buClr>
                <a:srgbClr val="CC0000"/>
              </a:buClr>
              <a:buFont typeface="Wingdings" pitchFamily="2" charset="2"/>
              <a:buChar char="§"/>
            </a:pPr>
            <a:endParaRPr lang="es-ES" sz="1400" dirty="0">
              <a:solidFill>
                <a:srgbClr val="000000"/>
              </a:solidFill>
              <a:latin typeface="Calibri" pitchFamily="34" charset="0"/>
              <a:cs typeface="Calibri" pitchFamily="34" charset="0"/>
            </a:endParaRPr>
          </a:p>
        </p:txBody>
      </p:sp>
      <p:sp>
        <p:nvSpPr>
          <p:cNvPr id="152581" name="Text Box 17"/>
          <p:cNvSpPr txBox="1">
            <a:spLocks noChangeArrowheads="1"/>
          </p:cNvSpPr>
          <p:nvPr/>
        </p:nvSpPr>
        <p:spPr bwMode="auto">
          <a:xfrm>
            <a:off x="142875" y="227013"/>
            <a:ext cx="5643563" cy="701675"/>
          </a:xfrm>
          <a:prstGeom prst="rect">
            <a:avLst/>
          </a:prstGeom>
          <a:noFill/>
          <a:ln w="9525" algn="ctr">
            <a:noFill/>
            <a:miter lim="800000"/>
            <a:headEnd/>
            <a:tailEnd/>
          </a:ln>
        </p:spPr>
        <p:txBody>
          <a:bodyPr anchor="ctr"/>
          <a:lstStyle/>
          <a:p>
            <a:pPr marL="355600" indent="-355600">
              <a:spcBef>
                <a:spcPct val="50000"/>
              </a:spcBef>
              <a:buFont typeface="Arial" pitchFamily="34" charset="0"/>
              <a:buAutoNum type="arabicPeriod" startAt="2"/>
            </a:pPr>
            <a:r>
              <a:rPr lang="en-US" b="1" dirty="0">
                <a:solidFill>
                  <a:srgbClr val="000000"/>
                </a:solidFill>
                <a:latin typeface="Calibri" pitchFamily="34" charset="0"/>
                <a:cs typeface="Calibri" pitchFamily="34" charset="0"/>
              </a:rPr>
              <a:t>FRIENDLY INVESTMENT ENVIRONMENT</a:t>
            </a:r>
          </a:p>
        </p:txBody>
      </p:sp>
      <p:sp>
        <p:nvSpPr>
          <p:cNvPr id="152582" name="Rectangle 83"/>
          <p:cNvSpPr>
            <a:spLocks noChangeArrowheads="1"/>
          </p:cNvSpPr>
          <p:nvPr/>
        </p:nvSpPr>
        <p:spPr bwMode="auto">
          <a:xfrm>
            <a:off x="285750" y="1567905"/>
            <a:ext cx="8389938" cy="769441"/>
          </a:xfrm>
          <a:prstGeom prst="rect">
            <a:avLst/>
          </a:prstGeom>
          <a:noFill/>
          <a:ln w="9525">
            <a:noFill/>
            <a:miter lim="800000"/>
            <a:headEnd/>
            <a:tailEnd/>
          </a:ln>
        </p:spPr>
        <p:txBody>
          <a:bodyPr anchor="ctr">
            <a:spAutoFit/>
          </a:bodyPr>
          <a:lstStyle/>
          <a:p>
            <a:pPr eaLnBrk="0" hangingPunct="0">
              <a:lnSpc>
                <a:spcPct val="110000"/>
              </a:lnSpc>
            </a:pPr>
            <a:r>
              <a:rPr lang="es-MX" altLang="zh-CN" b="1" dirty="0" err="1">
                <a:solidFill>
                  <a:srgbClr val="000000"/>
                </a:solidFill>
                <a:latin typeface="Calibri" pitchFamily="34" charset="0"/>
                <a:ea typeface="宋体" pitchFamily="2" charset="-122"/>
                <a:cs typeface="Calibri" pitchFamily="34" charset="0"/>
              </a:rPr>
              <a:t>Special</a:t>
            </a:r>
            <a:r>
              <a:rPr lang="es-MX" altLang="zh-CN" b="1" dirty="0">
                <a:solidFill>
                  <a:srgbClr val="000000"/>
                </a:solidFill>
                <a:latin typeface="Calibri" pitchFamily="34" charset="0"/>
                <a:ea typeface="宋体" pitchFamily="2" charset="-122"/>
                <a:cs typeface="Calibri" pitchFamily="34" charset="0"/>
              </a:rPr>
              <a:t> </a:t>
            </a:r>
            <a:r>
              <a:rPr lang="es-MX" altLang="zh-CN" b="1" dirty="0" err="1">
                <a:solidFill>
                  <a:srgbClr val="000000"/>
                </a:solidFill>
                <a:latin typeface="Calibri" pitchFamily="34" charset="0"/>
                <a:ea typeface="宋体" pitchFamily="2" charset="-122"/>
                <a:cs typeface="Calibri" pitchFamily="34" charset="0"/>
              </a:rPr>
              <a:t>Regimes</a:t>
            </a:r>
            <a:r>
              <a:rPr lang="es-MX" altLang="zh-CN" b="1" dirty="0">
                <a:solidFill>
                  <a:srgbClr val="000000"/>
                </a:solidFill>
                <a:latin typeface="Calibri" pitchFamily="34" charset="0"/>
                <a:ea typeface="宋体" pitchFamily="2" charset="-122"/>
                <a:cs typeface="Calibri" pitchFamily="34" charset="0"/>
              </a:rPr>
              <a:t>: Legal </a:t>
            </a:r>
            <a:r>
              <a:rPr lang="es-MX" altLang="zh-CN" b="1" dirty="0" err="1">
                <a:solidFill>
                  <a:srgbClr val="000000"/>
                </a:solidFill>
                <a:latin typeface="Calibri" pitchFamily="34" charset="0"/>
                <a:ea typeface="宋体" pitchFamily="2" charset="-122"/>
                <a:cs typeface="Calibri" pitchFamily="34" charset="0"/>
              </a:rPr>
              <a:t>Stability</a:t>
            </a:r>
            <a:r>
              <a:rPr lang="es-MX" altLang="zh-CN" b="1" dirty="0">
                <a:solidFill>
                  <a:srgbClr val="000000"/>
                </a:solidFill>
                <a:latin typeface="Calibri" pitchFamily="34" charset="0"/>
                <a:ea typeface="宋体" pitchFamily="2" charset="-122"/>
                <a:cs typeface="Calibri" pitchFamily="34" charset="0"/>
              </a:rPr>
              <a:t> </a:t>
            </a:r>
            <a:r>
              <a:rPr lang="es-MX" altLang="zh-CN" b="1" dirty="0" err="1">
                <a:solidFill>
                  <a:srgbClr val="000000"/>
                </a:solidFill>
                <a:latin typeface="Calibri" pitchFamily="34" charset="0"/>
                <a:ea typeface="宋体" pitchFamily="2" charset="-122"/>
                <a:cs typeface="Calibri" pitchFamily="34" charset="0"/>
              </a:rPr>
              <a:t>Agreements</a:t>
            </a:r>
            <a:endParaRPr lang="ru-RU" altLang="zh-CN" b="1" dirty="0">
              <a:solidFill>
                <a:srgbClr val="000000"/>
              </a:solidFill>
              <a:latin typeface="Calibri" pitchFamily="34" charset="0"/>
              <a:ea typeface="宋体" pitchFamily="2" charset="-122"/>
              <a:cs typeface="Calibri" pitchFamily="34" charset="0"/>
            </a:endParaRPr>
          </a:p>
          <a:p>
            <a:pPr eaLnBrk="0" hangingPunct="0">
              <a:lnSpc>
                <a:spcPct val="110000"/>
              </a:lnSpc>
            </a:pPr>
            <a:r>
              <a:rPr lang="en-US" altLang="zh-CN" i="1" dirty="0">
                <a:solidFill>
                  <a:srgbClr val="000000"/>
                </a:solidFill>
                <a:latin typeface="Calibri" pitchFamily="34" charset="0"/>
                <a:ea typeface="宋体" pitchFamily="2" charset="-122"/>
                <a:cs typeface="Calibri" pitchFamily="34" charset="0"/>
              </a:rPr>
              <a:t>Regime whereby the Peruvian Government guarantees:</a:t>
            </a:r>
          </a:p>
        </p:txBody>
      </p:sp>
      <p:cxnSp>
        <p:nvCxnSpPr>
          <p:cNvPr id="10" name="9 Conector recto"/>
          <p:cNvCxnSpPr/>
          <p:nvPr/>
        </p:nvCxnSpPr>
        <p:spPr>
          <a:xfrm>
            <a:off x="323528" y="2348880"/>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4227753"/>
      </p:ext>
    </p:extLst>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ChangeArrowheads="1"/>
          </p:cNvSpPr>
          <p:nvPr/>
        </p:nvSpPr>
        <p:spPr bwMode="auto">
          <a:xfrm>
            <a:off x="142875" y="2276872"/>
            <a:ext cx="8278813" cy="3240088"/>
          </a:xfrm>
          <a:prstGeom prst="rect">
            <a:avLst/>
          </a:prstGeom>
          <a:noFill/>
          <a:ln w="9525">
            <a:noFill/>
            <a:miter lim="800000"/>
            <a:headEnd/>
            <a:tailEnd/>
          </a:ln>
          <a:effectLst>
            <a:outerShdw dist="107763" dir="13500000" algn="ctr" rotWithShape="0">
              <a:schemeClr val="bg1">
                <a:alpha val="50000"/>
              </a:schemeClr>
            </a:outerShdw>
          </a:effectLst>
        </p:spPr>
        <p:txBody>
          <a:bodyPr lIns="144000" rIns="252000" anchor="ctr"/>
          <a:lstStyle/>
          <a:p>
            <a:pPr marL="711200" lvl="1" indent="-261938" algn="just" eaLnBrk="0" hangingPunct="0">
              <a:spcBef>
                <a:spcPct val="50000"/>
              </a:spcBef>
              <a:buClr>
                <a:srgbClr val="FF0000"/>
              </a:buClr>
              <a:buFont typeface="Wingdings" pitchFamily="2" charset="2"/>
              <a:buChar char="§"/>
            </a:pPr>
            <a:r>
              <a:rPr lang="en-US" altLang="zh-CN" sz="1600" dirty="0">
                <a:latin typeface="Calibri" pitchFamily="34" charset="0"/>
                <a:ea typeface="ＭＳ Ｐゴシック" pitchFamily="34" charset="-128"/>
                <a:cs typeface="Tahoma" pitchFamily="34" charset="0"/>
              </a:rPr>
              <a:t>Granting the return of the Value Added Tax during the pre-productive stage of the project (</a:t>
            </a:r>
            <a:r>
              <a:rPr lang="en-US" sz="1600" dirty="0">
                <a:latin typeface="Calibri" pitchFamily="34" charset="0"/>
                <a:ea typeface="ＭＳ Ｐゴシック" pitchFamily="34" charset="-128"/>
                <a:cs typeface="Tahoma" pitchFamily="34" charset="0"/>
              </a:rPr>
              <a:t>minimum 2-year term).</a:t>
            </a:r>
            <a:endParaRPr lang="en-US" altLang="zh-CN" sz="1600" dirty="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pPr>
            <a:r>
              <a:rPr lang="en-US" altLang="zh-CN" sz="1600" dirty="0">
                <a:solidFill>
                  <a:srgbClr val="000000"/>
                </a:solidFill>
                <a:latin typeface="Calibri" pitchFamily="34" charset="0"/>
                <a:ea typeface="ＭＳ Ｐゴシック" pitchFamily="34" charset="-128"/>
                <a:cs typeface="Tahoma" pitchFamily="34" charset="0"/>
              </a:rPr>
              <a:t>Applicable to all economic sectors</a:t>
            </a:r>
          </a:p>
          <a:p>
            <a:pPr marL="711200" lvl="1" indent="-261938" algn="just" eaLnBrk="0" hangingPunct="0">
              <a:spcBef>
                <a:spcPct val="50000"/>
              </a:spcBef>
              <a:buClr>
                <a:srgbClr val="FF0000"/>
              </a:buClr>
              <a:buFont typeface="Wingdings" pitchFamily="2" charset="2"/>
              <a:buChar char="§"/>
            </a:pPr>
            <a:r>
              <a:rPr lang="en-US" altLang="zh-CN" sz="1600" dirty="0">
                <a:latin typeface="Calibri" pitchFamily="34" charset="0"/>
                <a:ea typeface="ＭＳ Ｐゴシック" pitchFamily="34" charset="-128"/>
                <a:cs typeface="Tahoma" pitchFamily="34" charset="0"/>
              </a:rPr>
              <a:t>For agricultural activity it is not necessary to meet a minimum investment amount. For other activities the minimum investment amount is US$ 5 million.</a:t>
            </a:r>
            <a:endParaRPr lang="en-US" altLang="zh-CN" sz="1600" dirty="0">
              <a:solidFill>
                <a:srgbClr val="000000"/>
              </a:solidFill>
              <a:latin typeface="Calibri" pitchFamily="34" charset="0"/>
              <a:ea typeface="ＭＳ Ｐゴシック" pitchFamily="34" charset="-128"/>
              <a:cs typeface="Tahoma" pitchFamily="34" charset="0"/>
            </a:endParaRPr>
          </a:p>
          <a:p>
            <a:pPr marL="711200" lvl="1" indent="-261938" algn="just" eaLnBrk="0" hangingPunct="0">
              <a:spcBef>
                <a:spcPct val="50000"/>
              </a:spcBef>
              <a:buClr>
                <a:srgbClr val="FF0000"/>
              </a:buClr>
              <a:buFont typeface="Wingdings" pitchFamily="2" charset="2"/>
              <a:buChar char="§"/>
            </a:pPr>
            <a:r>
              <a:rPr lang="en-US" altLang="zh-CN" sz="1600" dirty="0">
                <a:solidFill>
                  <a:srgbClr val="000000"/>
                </a:solidFill>
                <a:latin typeface="Calibri" pitchFamily="34" charset="0"/>
                <a:ea typeface="ＭＳ Ｐゴシック" pitchFamily="34" charset="-128"/>
                <a:cs typeface="Tahoma" pitchFamily="34" charset="0"/>
              </a:rPr>
              <a:t>The project can be divided into stages, phases or similar.</a:t>
            </a:r>
          </a:p>
        </p:txBody>
      </p:sp>
      <p:sp>
        <p:nvSpPr>
          <p:cNvPr id="153603" name="Rectangle 83"/>
          <p:cNvSpPr>
            <a:spLocks noChangeArrowheads="1"/>
          </p:cNvSpPr>
          <p:nvPr/>
        </p:nvSpPr>
        <p:spPr bwMode="auto">
          <a:xfrm>
            <a:off x="246063" y="1624579"/>
            <a:ext cx="8389937" cy="1091068"/>
          </a:xfrm>
          <a:prstGeom prst="rect">
            <a:avLst/>
          </a:prstGeom>
          <a:noFill/>
          <a:ln w="9525">
            <a:noFill/>
            <a:miter lim="800000"/>
            <a:headEnd/>
            <a:tailEnd/>
          </a:ln>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Special Regime: VAT Anticipated Recovery.</a:t>
            </a:r>
          </a:p>
          <a:p>
            <a:pPr eaLnBrk="0" hangingPunct="0">
              <a:lnSpc>
                <a:spcPct val="110000"/>
              </a:lnSpc>
            </a:pPr>
            <a:r>
              <a:rPr lang="en-US" altLang="zh-CN" i="1" dirty="0">
                <a:solidFill>
                  <a:srgbClr val="000000"/>
                </a:solidFill>
                <a:latin typeface="Calibri" pitchFamily="34" charset="0"/>
                <a:ea typeface="宋体" pitchFamily="2" charset="-122"/>
                <a:cs typeface="Calibri" pitchFamily="34" charset="0"/>
              </a:rPr>
              <a:t>Regime whereby the Peruvian Government grants the following benefits: </a:t>
            </a:r>
          </a:p>
          <a:p>
            <a:pPr eaLnBrk="0" hangingPunct="0">
              <a:lnSpc>
                <a:spcPct val="110000"/>
              </a:lnSpc>
            </a:pPr>
            <a:endParaRPr lang="es-PE" altLang="zh-CN" i="1" dirty="0">
              <a:solidFill>
                <a:srgbClr val="000000"/>
              </a:solidFill>
              <a:latin typeface="Calibri" pitchFamily="34" charset="0"/>
              <a:ea typeface="宋体" pitchFamily="2" charset="-122"/>
              <a:cs typeface="Calibri" pitchFamily="34" charset="0"/>
            </a:endParaRPr>
          </a:p>
        </p:txBody>
      </p:sp>
      <p:cxnSp>
        <p:nvCxnSpPr>
          <p:cNvPr id="7" name="6 Conector recto"/>
          <p:cNvCxnSpPr/>
          <p:nvPr/>
        </p:nvCxnSpPr>
        <p:spPr>
          <a:xfrm>
            <a:off x="357188" y="2570163"/>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05" name="Text Box 17"/>
          <p:cNvSpPr txBox="1">
            <a:spLocks noChangeArrowheads="1"/>
          </p:cNvSpPr>
          <p:nvPr/>
        </p:nvSpPr>
        <p:spPr bwMode="auto">
          <a:xfrm>
            <a:off x="142875" y="227013"/>
            <a:ext cx="5643563" cy="701675"/>
          </a:xfrm>
          <a:prstGeom prst="rect">
            <a:avLst/>
          </a:prstGeom>
          <a:noFill/>
          <a:ln w="9525" algn="ctr">
            <a:noFill/>
            <a:miter lim="800000"/>
            <a:headEnd/>
            <a:tailEnd/>
          </a:ln>
        </p:spPr>
        <p:txBody>
          <a:bodyPr anchor="ctr"/>
          <a:lstStyle/>
          <a:p>
            <a:pPr marL="355600" indent="-355600">
              <a:spcBef>
                <a:spcPct val="50000"/>
              </a:spcBef>
              <a:buFont typeface="Arial" pitchFamily="34" charset="0"/>
              <a:buAutoNum type="arabicPeriod" startAt="2"/>
            </a:pPr>
            <a:r>
              <a:rPr lang="en-US" b="1" dirty="0">
                <a:solidFill>
                  <a:srgbClr val="000000"/>
                </a:solidFill>
                <a:latin typeface="Calibri" pitchFamily="34" charset="0"/>
                <a:cs typeface="Calibri" pitchFamily="34" charset="0"/>
              </a:rPr>
              <a:t>FRIENDLY INVESTMENT ENVIRONMENT</a:t>
            </a:r>
          </a:p>
        </p:txBody>
      </p:sp>
    </p:spTree>
    <p:extLst>
      <p:ext uri="{BB962C8B-B14F-4D97-AF65-F5344CB8AC3E}">
        <p14:creationId xmlns:p14="http://schemas.microsoft.com/office/powerpoint/2010/main" xmlns="" val="2083281313"/>
      </p:ext>
    </p:extLst>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txBox="1">
            <a:spLocks noChangeArrowheads="1"/>
          </p:cNvSpPr>
          <p:nvPr/>
        </p:nvSpPr>
        <p:spPr bwMode="auto">
          <a:xfrm>
            <a:off x="5062538" y="2357438"/>
            <a:ext cx="2938462" cy="439737"/>
          </a:xfrm>
          <a:prstGeom prst="rect">
            <a:avLst/>
          </a:prstGeom>
          <a:noFill/>
          <a:ln w="9525">
            <a:noFill/>
            <a:miter lim="800000"/>
            <a:headEnd/>
            <a:tailEnd/>
          </a:ln>
        </p:spPr>
        <p:txBody>
          <a:bodyPr anchor="ctr"/>
          <a:lstStyle/>
          <a:p>
            <a:pPr marL="87313">
              <a:lnSpc>
                <a:spcPct val="80000"/>
              </a:lnSpc>
              <a:spcBef>
                <a:spcPct val="50000"/>
              </a:spcBef>
            </a:pPr>
            <a:endParaRPr lang="es-ES" altLang="zh-CN" b="1">
              <a:solidFill>
                <a:srgbClr val="000000"/>
              </a:solidFill>
              <a:latin typeface="+mj-lt"/>
              <a:ea typeface="宋体" pitchFamily="2" charset="-122"/>
            </a:endParaRPr>
          </a:p>
        </p:txBody>
      </p:sp>
      <p:sp>
        <p:nvSpPr>
          <p:cNvPr id="156689" name="59 Rectángulo"/>
          <p:cNvSpPr>
            <a:spLocks noChangeArrowheads="1"/>
          </p:cNvSpPr>
          <p:nvPr/>
        </p:nvSpPr>
        <p:spPr bwMode="auto">
          <a:xfrm>
            <a:off x="214313" y="2286000"/>
            <a:ext cx="8715375" cy="341313"/>
          </a:xfrm>
          <a:prstGeom prst="rect">
            <a:avLst/>
          </a:prstGeom>
          <a:noFill/>
          <a:ln w="9525">
            <a:noFill/>
            <a:miter lim="800000"/>
            <a:headEnd/>
            <a:tailEnd/>
          </a:ln>
        </p:spPr>
        <p:txBody>
          <a:bodyPr>
            <a:spAutoFit/>
          </a:bodyPr>
          <a:lstStyle/>
          <a:p>
            <a:pPr marL="87313">
              <a:lnSpc>
                <a:spcPct val="90000"/>
              </a:lnSpc>
            </a:pPr>
            <a:r>
              <a:rPr lang="en-US" altLang="zh-CN" sz="1800" dirty="0">
                <a:solidFill>
                  <a:srgbClr val="000000"/>
                </a:solidFill>
                <a:latin typeface="Calibri" pitchFamily="34" charset="0"/>
                <a:ea typeface="宋体" pitchFamily="2" charset="-122"/>
                <a:cs typeface="Calibri" pitchFamily="34" charset="0"/>
              </a:rPr>
              <a:t>Peru</a:t>
            </a:r>
            <a:r>
              <a:rPr lang="en-US" altLang="zh-CN" sz="1800" b="1" dirty="0">
                <a:solidFill>
                  <a:srgbClr val="000000"/>
                </a:solidFill>
                <a:latin typeface="Calibri" pitchFamily="34" charset="0"/>
                <a:ea typeface="宋体" pitchFamily="2" charset="-122"/>
                <a:cs typeface="Calibri" pitchFamily="34" charset="0"/>
              </a:rPr>
              <a:t> </a:t>
            </a:r>
            <a:r>
              <a:rPr lang="en-US" altLang="zh-CN" sz="1800" dirty="0">
                <a:solidFill>
                  <a:srgbClr val="000000"/>
                </a:solidFill>
                <a:latin typeface="Calibri" pitchFamily="34" charset="0"/>
                <a:ea typeface="宋体" pitchFamily="2" charset="-122"/>
                <a:cs typeface="Calibri" pitchFamily="34" charset="0"/>
              </a:rPr>
              <a:t>ranks second in the region in the improvement of business regulations.</a:t>
            </a:r>
            <a:endParaRPr lang="en-US" altLang="zh-CN" sz="1800" b="1" dirty="0">
              <a:solidFill>
                <a:srgbClr val="000000"/>
              </a:solidFill>
              <a:latin typeface="Calibri" pitchFamily="34" charset="0"/>
              <a:ea typeface="宋体" pitchFamily="2" charset="-122"/>
              <a:cs typeface="Calibri" pitchFamily="34" charset="0"/>
            </a:endParaRPr>
          </a:p>
        </p:txBody>
      </p:sp>
      <p:sp>
        <p:nvSpPr>
          <p:cNvPr id="156690" name="Rectangle 3"/>
          <p:cNvSpPr txBox="1">
            <a:spLocks noChangeArrowheads="1"/>
          </p:cNvSpPr>
          <p:nvPr/>
        </p:nvSpPr>
        <p:spPr bwMode="auto">
          <a:xfrm>
            <a:off x="5214938" y="3322638"/>
            <a:ext cx="3214687" cy="276225"/>
          </a:xfrm>
          <a:prstGeom prst="rect">
            <a:avLst/>
          </a:prstGeom>
          <a:noFill/>
          <a:ln w="9525">
            <a:noFill/>
            <a:miter lim="800000"/>
            <a:headEnd/>
            <a:tailEnd/>
          </a:ln>
        </p:spPr>
        <p:txBody>
          <a:bodyPr>
            <a:spAutoFit/>
          </a:bodyPr>
          <a:lstStyle/>
          <a:p>
            <a:pPr eaLnBrk="0" hangingPunct="0">
              <a:spcBef>
                <a:spcPct val="50000"/>
              </a:spcBef>
            </a:pPr>
            <a:r>
              <a:rPr lang="en-US" altLang="zh-CN" sz="1200">
                <a:solidFill>
                  <a:srgbClr val="000000"/>
                </a:solidFill>
                <a:latin typeface="+mj-lt"/>
                <a:ea typeface="宋体" pitchFamily="2" charset="-122"/>
                <a:cs typeface="Tahoma" pitchFamily="34" charset="0"/>
              </a:rPr>
              <a:t>.</a:t>
            </a:r>
          </a:p>
        </p:txBody>
      </p:sp>
      <p:sp>
        <p:nvSpPr>
          <p:cNvPr id="64" name="Rectangle 3"/>
          <p:cNvSpPr txBox="1">
            <a:spLocks noChangeArrowheads="1"/>
          </p:cNvSpPr>
          <p:nvPr/>
        </p:nvSpPr>
        <p:spPr bwMode="auto">
          <a:xfrm>
            <a:off x="5072063" y="2797175"/>
            <a:ext cx="3429000" cy="344488"/>
          </a:xfrm>
          <a:prstGeom prst="rect">
            <a:avLst/>
          </a:prstGeom>
          <a:solidFill>
            <a:schemeClr val="bg1">
              <a:lumMod val="85000"/>
            </a:schemeClr>
          </a:solidFill>
          <a:ln w="9525">
            <a:noFill/>
            <a:miter lim="800000"/>
            <a:headEnd/>
            <a:tailEnd/>
          </a:ln>
        </p:spPr>
        <p:txBody>
          <a:bodyPr anchor="ctr"/>
          <a:lstStyle/>
          <a:p>
            <a:pPr marL="87313" algn="ctr">
              <a:lnSpc>
                <a:spcPct val="80000"/>
              </a:lnSpc>
              <a:spcBef>
                <a:spcPct val="50000"/>
              </a:spcBef>
              <a:defRPr/>
            </a:pPr>
            <a:r>
              <a:rPr lang="en-US" altLang="zh-CN" sz="1800" b="1" dirty="0">
                <a:solidFill>
                  <a:srgbClr val="000000"/>
                </a:solidFill>
                <a:latin typeface="Calibri" pitchFamily="34" charset="0"/>
                <a:ea typeface="宋体"/>
                <a:cs typeface="Calibri" pitchFamily="34" charset="0"/>
              </a:rPr>
              <a:t>Doing Business </a:t>
            </a:r>
            <a:r>
              <a:rPr lang="en-US" altLang="zh-CN" sz="1800" b="1" dirty="0" smtClean="0">
                <a:solidFill>
                  <a:srgbClr val="000000"/>
                </a:solidFill>
                <a:latin typeface="Calibri" pitchFamily="34" charset="0"/>
                <a:ea typeface="宋体"/>
                <a:cs typeface="Calibri" pitchFamily="34" charset="0"/>
              </a:rPr>
              <a:t>2012</a:t>
            </a:r>
            <a:endParaRPr lang="en-US" altLang="zh-CN" sz="1800" b="1" dirty="0">
              <a:solidFill>
                <a:srgbClr val="000000"/>
              </a:solidFill>
              <a:latin typeface="Calibri" pitchFamily="34" charset="0"/>
              <a:ea typeface="宋体"/>
              <a:cs typeface="Calibri" pitchFamily="34" charset="0"/>
            </a:endParaRPr>
          </a:p>
        </p:txBody>
      </p:sp>
      <p:sp>
        <p:nvSpPr>
          <p:cNvPr id="156692" name="Text Box 17"/>
          <p:cNvSpPr txBox="1">
            <a:spLocks noChangeArrowheads="1"/>
          </p:cNvSpPr>
          <p:nvPr/>
        </p:nvSpPr>
        <p:spPr bwMode="auto">
          <a:xfrm>
            <a:off x="142875" y="227013"/>
            <a:ext cx="5643563" cy="701675"/>
          </a:xfrm>
          <a:prstGeom prst="rect">
            <a:avLst/>
          </a:prstGeom>
          <a:noFill/>
          <a:ln w="9525" algn="ctr">
            <a:noFill/>
            <a:miter lim="800000"/>
            <a:headEnd/>
            <a:tailEnd/>
          </a:ln>
        </p:spPr>
        <p:txBody>
          <a:bodyPr anchor="ctr"/>
          <a:lstStyle/>
          <a:p>
            <a:pPr marL="355600" indent="-355600">
              <a:spcBef>
                <a:spcPct val="50000"/>
              </a:spcBef>
              <a:buFont typeface="Arial" pitchFamily="34" charset="0"/>
              <a:buAutoNum type="arabicPeriod" startAt="2"/>
            </a:pPr>
            <a:r>
              <a:rPr lang="en-US" b="1" dirty="0">
                <a:solidFill>
                  <a:srgbClr val="000000"/>
                </a:solidFill>
                <a:latin typeface="Calibri" pitchFamily="34" charset="0"/>
                <a:cs typeface="Calibri" pitchFamily="34" charset="0"/>
              </a:rPr>
              <a:t>FRIENDLY INVESTMENT ENVIRONMENT</a:t>
            </a:r>
          </a:p>
        </p:txBody>
      </p:sp>
      <p:sp>
        <p:nvSpPr>
          <p:cNvPr id="156693" name="Rectangle 83"/>
          <p:cNvSpPr>
            <a:spLocks noChangeArrowheads="1"/>
          </p:cNvSpPr>
          <p:nvPr/>
        </p:nvSpPr>
        <p:spPr bwMode="auto">
          <a:xfrm>
            <a:off x="285750" y="1612563"/>
            <a:ext cx="8389938" cy="430887"/>
          </a:xfrm>
          <a:prstGeom prst="rect">
            <a:avLst/>
          </a:prstGeom>
          <a:noFill/>
          <a:ln w="9525">
            <a:noFill/>
            <a:miter lim="800000"/>
            <a:headEnd/>
            <a:tailEnd/>
          </a:ln>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Continuous effort to facilitate the establishment and operation of business</a:t>
            </a:r>
            <a:endParaRPr lang="ru-RU" altLang="zh-CN" b="1" dirty="0">
              <a:solidFill>
                <a:srgbClr val="000000"/>
              </a:solidFill>
              <a:latin typeface="Calibri" pitchFamily="34" charset="0"/>
              <a:ea typeface="宋体" pitchFamily="2" charset="-122"/>
              <a:cs typeface="Calibri" pitchFamily="34" charset="0"/>
            </a:endParaRPr>
          </a:p>
        </p:txBody>
      </p:sp>
      <p:cxnSp>
        <p:nvCxnSpPr>
          <p:cNvPr id="61" name="60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3" name="56 Grupo"/>
          <p:cNvGrpSpPr>
            <a:grpSpLocks/>
          </p:cNvGrpSpPr>
          <p:nvPr/>
        </p:nvGrpSpPr>
        <p:grpSpPr bwMode="auto">
          <a:xfrm>
            <a:off x="395536" y="2786058"/>
            <a:ext cx="4143375" cy="3714750"/>
            <a:chOff x="4572000" y="2000240"/>
            <a:chExt cx="4143404" cy="3714776"/>
          </a:xfrm>
        </p:grpSpPr>
        <p:pic>
          <p:nvPicPr>
            <p:cNvPr id="114" name="72 Imagen" descr="south_america.JPG"/>
            <p:cNvPicPr>
              <a:picLocks noChangeAspect="1"/>
            </p:cNvPicPr>
            <p:nvPr/>
          </p:nvPicPr>
          <p:blipFill>
            <a:blip r:embed="rId3" cstate="print"/>
            <a:srcRect l="7813" r="11719"/>
            <a:stretch>
              <a:fillRect/>
            </a:stretch>
          </p:blipFill>
          <p:spPr bwMode="auto">
            <a:xfrm>
              <a:off x="4572000" y="2000240"/>
              <a:ext cx="4142003" cy="3714776"/>
            </a:xfrm>
            <a:prstGeom prst="rect">
              <a:avLst/>
            </a:prstGeom>
            <a:noFill/>
            <a:ln w="9525">
              <a:noFill/>
              <a:miter lim="800000"/>
              <a:headEnd/>
              <a:tailEnd/>
            </a:ln>
          </p:spPr>
        </p:pic>
        <p:grpSp>
          <p:nvGrpSpPr>
            <p:cNvPr id="115" name="76 Grupo"/>
            <p:cNvGrpSpPr>
              <a:grpSpLocks/>
            </p:cNvGrpSpPr>
            <p:nvPr/>
          </p:nvGrpSpPr>
          <p:grpSpPr bwMode="auto">
            <a:xfrm>
              <a:off x="7000892" y="3214686"/>
              <a:ext cx="1643074" cy="214314"/>
              <a:chOff x="7000892" y="3214686"/>
              <a:chExt cx="1643074" cy="214314"/>
            </a:xfrm>
          </p:grpSpPr>
          <p:cxnSp>
            <p:nvCxnSpPr>
              <p:cNvPr id="156" name="155 Conector recto"/>
              <p:cNvCxnSpPr/>
              <p:nvPr/>
            </p:nvCxnSpPr>
            <p:spPr>
              <a:xfrm>
                <a:off x="7000892" y="3286124"/>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7" name="156 Terminador"/>
              <p:cNvSpPr/>
              <p:nvPr/>
            </p:nvSpPr>
            <p:spPr>
              <a:xfrm>
                <a:off x="8072461" y="3214687"/>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126</a:t>
                </a:r>
                <a:endParaRPr lang="es-PE" sz="1400" b="1">
                  <a:solidFill>
                    <a:schemeClr val="tx1"/>
                  </a:solidFill>
                  <a:latin typeface="+mj-lt"/>
                </a:endParaRPr>
              </a:p>
            </p:txBody>
          </p:sp>
        </p:grpSp>
        <p:grpSp>
          <p:nvGrpSpPr>
            <p:cNvPr id="116" name="75 Grupo"/>
            <p:cNvGrpSpPr>
              <a:grpSpLocks/>
            </p:cNvGrpSpPr>
            <p:nvPr/>
          </p:nvGrpSpPr>
          <p:grpSpPr bwMode="auto">
            <a:xfrm>
              <a:off x="6572264" y="3714752"/>
              <a:ext cx="2000264" cy="214314"/>
              <a:chOff x="6572264" y="3714752"/>
              <a:chExt cx="2000264" cy="214314"/>
            </a:xfrm>
          </p:grpSpPr>
          <p:cxnSp>
            <p:nvCxnSpPr>
              <p:cNvPr id="154" name="153 Conector recto"/>
              <p:cNvCxnSpPr/>
              <p:nvPr/>
            </p:nvCxnSpPr>
            <p:spPr>
              <a:xfrm>
                <a:off x="6572264" y="3786190"/>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5" name="154 Terminador"/>
              <p:cNvSpPr/>
              <p:nvPr/>
            </p:nvSpPr>
            <p:spPr>
              <a:xfrm>
                <a:off x="8001024" y="3714752"/>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153</a:t>
                </a:r>
                <a:endParaRPr lang="es-PE" sz="1400" b="1">
                  <a:solidFill>
                    <a:schemeClr val="tx1"/>
                  </a:solidFill>
                  <a:latin typeface="+mj-lt"/>
                </a:endParaRPr>
              </a:p>
            </p:txBody>
          </p:sp>
        </p:grpSp>
        <p:grpSp>
          <p:nvGrpSpPr>
            <p:cNvPr id="117" name="73 Grupo"/>
            <p:cNvGrpSpPr>
              <a:grpSpLocks/>
            </p:cNvGrpSpPr>
            <p:nvPr/>
          </p:nvGrpSpPr>
          <p:grpSpPr bwMode="auto">
            <a:xfrm>
              <a:off x="7000892" y="4429132"/>
              <a:ext cx="1000132" cy="214314"/>
              <a:chOff x="6786578" y="4286256"/>
              <a:chExt cx="1000132" cy="214314"/>
            </a:xfrm>
          </p:grpSpPr>
          <p:cxnSp>
            <p:nvCxnSpPr>
              <p:cNvPr id="152" name="151 Conector recto"/>
              <p:cNvCxnSpPr/>
              <p:nvPr/>
            </p:nvCxnSpPr>
            <p:spPr>
              <a:xfrm>
                <a:off x="6786578" y="4357694"/>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3" name="152 Terminador"/>
              <p:cNvSpPr/>
              <p:nvPr/>
            </p:nvSpPr>
            <p:spPr>
              <a:xfrm>
                <a:off x="7215206" y="4286256"/>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90</a:t>
                </a:r>
                <a:endParaRPr lang="es-PE" sz="1400" b="1">
                  <a:solidFill>
                    <a:schemeClr val="tx1"/>
                  </a:solidFill>
                  <a:latin typeface="+mj-lt"/>
                </a:endParaRPr>
              </a:p>
            </p:txBody>
          </p:sp>
        </p:grpSp>
        <p:grpSp>
          <p:nvGrpSpPr>
            <p:cNvPr id="118" name="74 Grupo"/>
            <p:cNvGrpSpPr>
              <a:grpSpLocks/>
            </p:cNvGrpSpPr>
            <p:nvPr/>
          </p:nvGrpSpPr>
          <p:grpSpPr bwMode="auto">
            <a:xfrm>
              <a:off x="6572264" y="5000658"/>
              <a:ext cx="928693" cy="214314"/>
              <a:chOff x="6286512" y="5000658"/>
              <a:chExt cx="928693" cy="214314"/>
            </a:xfrm>
          </p:grpSpPr>
          <p:cxnSp>
            <p:nvCxnSpPr>
              <p:cNvPr id="150" name="149 Conector recto"/>
              <p:cNvCxnSpPr/>
              <p:nvPr/>
            </p:nvCxnSpPr>
            <p:spPr>
              <a:xfrm>
                <a:off x="6286512" y="5072097"/>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1" name="150 Terminador"/>
              <p:cNvSpPr/>
              <p:nvPr/>
            </p:nvSpPr>
            <p:spPr>
              <a:xfrm>
                <a:off x="6643701" y="5000658"/>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113</a:t>
                </a:r>
                <a:endParaRPr lang="es-PE" sz="1400" b="1">
                  <a:solidFill>
                    <a:schemeClr val="tx1"/>
                  </a:solidFill>
                  <a:latin typeface="+mj-lt"/>
                </a:endParaRPr>
              </a:p>
            </p:txBody>
          </p:sp>
        </p:grpSp>
        <p:grpSp>
          <p:nvGrpSpPr>
            <p:cNvPr id="119" name="77 Grupo"/>
            <p:cNvGrpSpPr>
              <a:grpSpLocks/>
            </p:cNvGrpSpPr>
            <p:nvPr/>
          </p:nvGrpSpPr>
          <p:grpSpPr bwMode="auto">
            <a:xfrm>
              <a:off x="7072330" y="2643182"/>
              <a:ext cx="1214446" cy="214314"/>
              <a:chOff x="6786578" y="2428868"/>
              <a:chExt cx="1214446" cy="214314"/>
            </a:xfrm>
          </p:grpSpPr>
          <p:cxnSp>
            <p:nvCxnSpPr>
              <p:cNvPr id="148" name="147 Conector recto"/>
              <p:cNvCxnSpPr/>
              <p:nvPr/>
            </p:nvCxnSpPr>
            <p:spPr>
              <a:xfrm>
                <a:off x="6786577" y="2500306"/>
                <a:ext cx="1143008" cy="1588"/>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9" name="148 Terminador"/>
              <p:cNvSpPr/>
              <p:nvPr/>
            </p:nvSpPr>
            <p:spPr>
              <a:xfrm>
                <a:off x="7429519" y="242886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158</a:t>
                </a:r>
                <a:endParaRPr lang="es-PE" sz="1400" b="1">
                  <a:solidFill>
                    <a:schemeClr val="tx1"/>
                  </a:solidFill>
                  <a:latin typeface="+mj-lt"/>
                </a:endParaRPr>
              </a:p>
            </p:txBody>
          </p:sp>
        </p:grpSp>
        <p:grpSp>
          <p:nvGrpSpPr>
            <p:cNvPr id="120" name="78 Grupo"/>
            <p:cNvGrpSpPr>
              <a:grpSpLocks/>
            </p:cNvGrpSpPr>
            <p:nvPr/>
          </p:nvGrpSpPr>
          <p:grpSpPr bwMode="auto">
            <a:xfrm>
              <a:off x="6929454" y="2214554"/>
              <a:ext cx="714380" cy="428627"/>
              <a:chOff x="6643702" y="2000240"/>
              <a:chExt cx="714380" cy="428627"/>
            </a:xfrm>
          </p:grpSpPr>
          <p:sp>
            <p:nvSpPr>
              <p:cNvPr id="146" name="145 Terminador"/>
              <p:cNvSpPr/>
              <p:nvPr/>
            </p:nvSpPr>
            <p:spPr>
              <a:xfrm>
                <a:off x="6786577" y="2000240"/>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114</a:t>
                </a:r>
                <a:endParaRPr lang="es-PE" sz="1400" b="1">
                  <a:solidFill>
                    <a:schemeClr val="tx1"/>
                  </a:solidFill>
                  <a:latin typeface="+mj-lt"/>
                </a:endParaRPr>
              </a:p>
            </p:txBody>
          </p:sp>
          <p:cxnSp>
            <p:nvCxnSpPr>
              <p:cNvPr id="147" name="146 Conector angular"/>
              <p:cNvCxnSpPr>
                <a:stCxn id="146" idx="1"/>
              </p:cNvCxnSpPr>
              <p:nvPr/>
            </p:nvCxnSpPr>
            <p:spPr>
              <a:xfrm rot="10800000" flipV="1">
                <a:off x="6643701" y="2106603"/>
                <a:ext cx="142876" cy="322265"/>
              </a:xfrm>
              <a:prstGeom prst="bentConnector2">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21" name="87 Grupo"/>
            <p:cNvGrpSpPr>
              <a:grpSpLocks/>
            </p:cNvGrpSpPr>
            <p:nvPr/>
          </p:nvGrpSpPr>
          <p:grpSpPr bwMode="auto">
            <a:xfrm>
              <a:off x="5357818" y="2500306"/>
              <a:ext cx="785818" cy="214314"/>
              <a:chOff x="5000628" y="2357430"/>
              <a:chExt cx="785818" cy="214314"/>
            </a:xfrm>
          </p:grpSpPr>
          <p:cxnSp>
            <p:nvCxnSpPr>
              <p:cNvPr id="144" name="143 Conector recto"/>
              <p:cNvCxnSpPr/>
              <p:nvPr/>
            </p:nvCxnSpPr>
            <p:spPr>
              <a:xfrm>
                <a:off x="5357817" y="242886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45" name="144 Terminador"/>
              <p:cNvSpPr/>
              <p:nvPr/>
            </p:nvSpPr>
            <p:spPr>
              <a:xfrm>
                <a:off x="5000627" y="2357431"/>
                <a:ext cx="428628"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42</a:t>
                </a:r>
                <a:endParaRPr lang="es-PE" sz="1400" b="1">
                  <a:solidFill>
                    <a:schemeClr val="tx1"/>
                  </a:solidFill>
                  <a:latin typeface="+mj-lt"/>
                </a:endParaRPr>
              </a:p>
            </p:txBody>
          </p:sp>
        </p:grpSp>
        <p:grpSp>
          <p:nvGrpSpPr>
            <p:cNvPr id="122" name="85 Grupo"/>
            <p:cNvGrpSpPr>
              <a:grpSpLocks/>
            </p:cNvGrpSpPr>
            <p:nvPr/>
          </p:nvGrpSpPr>
          <p:grpSpPr bwMode="auto">
            <a:xfrm>
              <a:off x="5072066" y="2928934"/>
              <a:ext cx="857256" cy="214314"/>
              <a:chOff x="4857752" y="2714620"/>
              <a:chExt cx="857256" cy="214314"/>
            </a:xfrm>
          </p:grpSpPr>
          <p:cxnSp>
            <p:nvCxnSpPr>
              <p:cNvPr id="142" name="141 Conector recto"/>
              <p:cNvCxnSpPr/>
              <p:nvPr/>
            </p:nvCxnSpPr>
            <p:spPr>
              <a:xfrm>
                <a:off x="5286379" y="278605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43" name="142 Terminador"/>
              <p:cNvSpPr/>
              <p:nvPr/>
            </p:nvSpPr>
            <p:spPr>
              <a:xfrm>
                <a:off x="4857751" y="2714621"/>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130</a:t>
                </a:r>
                <a:endParaRPr lang="es-PE" sz="1400" b="1">
                  <a:solidFill>
                    <a:schemeClr val="tx1"/>
                  </a:solidFill>
                  <a:latin typeface="+mj-lt"/>
                </a:endParaRPr>
              </a:p>
            </p:txBody>
          </p:sp>
        </p:grpSp>
        <p:grpSp>
          <p:nvGrpSpPr>
            <p:cNvPr id="123" name="84 Grupo"/>
            <p:cNvGrpSpPr>
              <a:grpSpLocks/>
            </p:cNvGrpSpPr>
            <p:nvPr/>
          </p:nvGrpSpPr>
          <p:grpSpPr bwMode="auto">
            <a:xfrm>
              <a:off x="5572132" y="4500570"/>
              <a:ext cx="785818" cy="214314"/>
              <a:chOff x="5357818" y="4500570"/>
              <a:chExt cx="785818" cy="214314"/>
            </a:xfrm>
          </p:grpSpPr>
          <p:cxnSp>
            <p:nvCxnSpPr>
              <p:cNvPr id="140" name="139 Conector recto"/>
              <p:cNvCxnSpPr/>
              <p:nvPr/>
            </p:nvCxnSpPr>
            <p:spPr>
              <a:xfrm>
                <a:off x="5715007" y="4568832"/>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41" name="140 Terminador"/>
              <p:cNvSpPr/>
              <p:nvPr/>
            </p:nvSpPr>
            <p:spPr>
              <a:xfrm>
                <a:off x="5357818" y="4500570"/>
                <a:ext cx="428628"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39</a:t>
                </a:r>
                <a:endParaRPr lang="es-PE" sz="1400" b="1">
                  <a:solidFill>
                    <a:schemeClr val="tx1"/>
                  </a:solidFill>
                  <a:latin typeface="+mj-lt"/>
                </a:endParaRPr>
              </a:p>
            </p:txBody>
          </p:sp>
        </p:grpSp>
        <p:sp>
          <p:nvSpPr>
            <p:cNvPr id="124" name="123 Terminador"/>
            <p:cNvSpPr/>
            <p:nvPr/>
          </p:nvSpPr>
          <p:spPr>
            <a:xfrm>
              <a:off x="5214942" y="3500438"/>
              <a:ext cx="500066" cy="273846"/>
            </a:xfrm>
            <a:prstGeom prst="flowChartTerminator">
              <a:avLst/>
            </a:prstGeom>
            <a:solidFill>
              <a:schemeClr val="bg1"/>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800" b="1" smtClean="0">
                  <a:solidFill>
                    <a:srgbClr val="FF0000"/>
                  </a:solidFill>
                  <a:latin typeface="+mj-lt"/>
                </a:rPr>
                <a:t>41</a:t>
              </a:r>
              <a:endParaRPr lang="es-PE" sz="1800" b="1">
                <a:solidFill>
                  <a:srgbClr val="FF0000"/>
                </a:solidFill>
                <a:latin typeface="+mj-lt"/>
              </a:endParaRPr>
            </a:p>
          </p:txBody>
        </p:sp>
        <p:cxnSp>
          <p:nvCxnSpPr>
            <p:cNvPr id="125" name="124 Conector recto"/>
            <p:cNvCxnSpPr/>
            <p:nvPr/>
          </p:nvCxnSpPr>
          <p:spPr>
            <a:xfrm flipV="1">
              <a:off x="5715008" y="3632201"/>
              <a:ext cx="571504" cy="4763"/>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126" name="90 Grupo"/>
            <p:cNvGrpSpPr>
              <a:grpSpLocks/>
            </p:cNvGrpSpPr>
            <p:nvPr/>
          </p:nvGrpSpPr>
          <p:grpSpPr bwMode="auto">
            <a:xfrm>
              <a:off x="6286512" y="2071678"/>
              <a:ext cx="571504" cy="571504"/>
              <a:chOff x="6286512" y="2071678"/>
              <a:chExt cx="571504" cy="571504"/>
            </a:xfrm>
          </p:grpSpPr>
          <p:cxnSp>
            <p:nvCxnSpPr>
              <p:cNvPr id="138" name="137 Conector recto"/>
              <p:cNvCxnSpPr/>
              <p:nvPr/>
            </p:nvCxnSpPr>
            <p:spPr>
              <a:xfrm rot="5400000">
                <a:off x="6358744" y="2428075"/>
                <a:ext cx="428628" cy="1587"/>
              </a:xfrm>
              <a:prstGeom prst="line">
                <a:avLst/>
              </a:prstGeom>
              <a:ln>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39" name="138 Terminador"/>
              <p:cNvSpPr/>
              <p:nvPr/>
            </p:nvSpPr>
            <p:spPr>
              <a:xfrm>
                <a:off x="6286512" y="207167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177</a:t>
                </a:r>
                <a:endParaRPr lang="es-PE" sz="1400" b="1">
                  <a:solidFill>
                    <a:schemeClr val="tx1"/>
                  </a:solidFill>
                  <a:latin typeface="+mj-lt"/>
                </a:endParaRPr>
              </a:p>
            </p:txBody>
          </p:sp>
        </p:grpSp>
        <p:sp>
          <p:nvSpPr>
            <p:cNvPr id="127" name="126 CuadroTexto"/>
            <p:cNvSpPr txBox="1"/>
            <p:nvPr/>
          </p:nvSpPr>
          <p:spPr>
            <a:xfrm>
              <a:off x="6929452" y="4786345"/>
              <a:ext cx="818901" cy="230834"/>
            </a:xfrm>
            <a:prstGeom prst="rect">
              <a:avLst/>
            </a:prstGeom>
            <a:noFill/>
          </p:spPr>
          <p:txBody>
            <a:bodyPr wrap="square">
              <a:spAutoFit/>
            </a:bodyPr>
            <a:lstStyle/>
            <a:p>
              <a:pPr>
                <a:defRPr/>
              </a:pPr>
              <a:r>
                <a:rPr lang="es-PE" sz="900" dirty="0" smtClean="0">
                  <a:latin typeface="+mj-lt"/>
                </a:rPr>
                <a:t>Argentina</a:t>
              </a:r>
              <a:endParaRPr lang="es-PE" sz="900" dirty="0">
                <a:latin typeface="+mj-lt"/>
              </a:endParaRPr>
            </a:p>
          </p:txBody>
        </p:sp>
        <p:sp>
          <p:nvSpPr>
            <p:cNvPr id="128" name="127 CuadroTexto"/>
            <p:cNvSpPr txBox="1"/>
            <p:nvPr/>
          </p:nvSpPr>
          <p:spPr>
            <a:xfrm>
              <a:off x="7429520" y="4214819"/>
              <a:ext cx="642941" cy="230189"/>
            </a:xfrm>
            <a:prstGeom prst="rect">
              <a:avLst/>
            </a:prstGeom>
            <a:noFill/>
          </p:spPr>
          <p:txBody>
            <a:bodyPr>
              <a:spAutoFit/>
            </a:bodyPr>
            <a:lstStyle/>
            <a:p>
              <a:pPr>
                <a:defRPr/>
              </a:pPr>
              <a:r>
                <a:rPr lang="es-PE" sz="900" smtClean="0">
                  <a:latin typeface="+mj-lt"/>
                </a:rPr>
                <a:t>Uruguay</a:t>
              </a:r>
              <a:endParaRPr lang="es-PE" sz="900">
                <a:latin typeface="+mj-lt"/>
              </a:endParaRPr>
            </a:p>
          </p:txBody>
        </p:sp>
        <p:sp>
          <p:nvSpPr>
            <p:cNvPr id="129" name="128 CuadroTexto"/>
            <p:cNvSpPr txBox="1"/>
            <p:nvPr/>
          </p:nvSpPr>
          <p:spPr>
            <a:xfrm>
              <a:off x="8072461" y="3500439"/>
              <a:ext cx="642943" cy="230189"/>
            </a:xfrm>
            <a:prstGeom prst="rect">
              <a:avLst/>
            </a:prstGeom>
            <a:noFill/>
          </p:spPr>
          <p:txBody>
            <a:bodyPr>
              <a:spAutoFit/>
            </a:bodyPr>
            <a:lstStyle/>
            <a:p>
              <a:pPr>
                <a:defRPr/>
              </a:pPr>
              <a:r>
                <a:rPr lang="es-PE" sz="900" smtClean="0">
                  <a:latin typeface="+mj-lt"/>
                </a:rPr>
                <a:t>Bolivia</a:t>
              </a:r>
              <a:endParaRPr lang="es-PE" sz="900">
                <a:latin typeface="+mj-lt"/>
              </a:endParaRPr>
            </a:p>
          </p:txBody>
        </p:sp>
        <p:sp>
          <p:nvSpPr>
            <p:cNvPr id="130" name="129 CuadroTexto"/>
            <p:cNvSpPr txBox="1"/>
            <p:nvPr/>
          </p:nvSpPr>
          <p:spPr>
            <a:xfrm>
              <a:off x="8143900" y="3000372"/>
              <a:ext cx="500065" cy="230190"/>
            </a:xfrm>
            <a:prstGeom prst="rect">
              <a:avLst/>
            </a:prstGeom>
            <a:noFill/>
          </p:spPr>
          <p:txBody>
            <a:bodyPr>
              <a:spAutoFit/>
            </a:bodyPr>
            <a:lstStyle/>
            <a:p>
              <a:pPr>
                <a:defRPr/>
              </a:pPr>
              <a:r>
                <a:rPr lang="es-PE" sz="900" dirty="0" err="1" smtClean="0">
                  <a:latin typeface="+mj-lt"/>
                </a:rPr>
                <a:t>Brazil</a:t>
              </a:r>
              <a:endParaRPr lang="es-PE" sz="900" dirty="0">
                <a:latin typeface="+mj-lt"/>
              </a:endParaRPr>
            </a:p>
          </p:txBody>
        </p:sp>
        <p:sp>
          <p:nvSpPr>
            <p:cNvPr id="131" name="130 CuadroTexto"/>
            <p:cNvSpPr txBox="1"/>
            <p:nvPr/>
          </p:nvSpPr>
          <p:spPr>
            <a:xfrm>
              <a:off x="7715272" y="2428868"/>
              <a:ext cx="642941" cy="230190"/>
            </a:xfrm>
            <a:prstGeom prst="rect">
              <a:avLst/>
            </a:prstGeom>
            <a:noFill/>
          </p:spPr>
          <p:txBody>
            <a:bodyPr>
              <a:spAutoFit/>
            </a:bodyPr>
            <a:lstStyle/>
            <a:p>
              <a:pPr>
                <a:defRPr/>
              </a:pPr>
              <a:r>
                <a:rPr lang="es-PE" sz="900" smtClean="0">
                  <a:latin typeface="+mj-lt"/>
                </a:rPr>
                <a:t>Surinam</a:t>
              </a:r>
              <a:endParaRPr lang="es-PE" sz="900">
                <a:latin typeface="+mj-lt"/>
              </a:endParaRPr>
            </a:p>
          </p:txBody>
        </p:sp>
        <p:sp>
          <p:nvSpPr>
            <p:cNvPr id="132" name="131 CuadroTexto"/>
            <p:cNvSpPr txBox="1"/>
            <p:nvPr/>
          </p:nvSpPr>
          <p:spPr>
            <a:xfrm>
              <a:off x="7072329" y="2000240"/>
              <a:ext cx="642943" cy="230190"/>
            </a:xfrm>
            <a:prstGeom prst="rect">
              <a:avLst/>
            </a:prstGeom>
            <a:noFill/>
          </p:spPr>
          <p:txBody>
            <a:bodyPr>
              <a:spAutoFit/>
            </a:bodyPr>
            <a:lstStyle/>
            <a:p>
              <a:pPr>
                <a:defRPr/>
              </a:pPr>
              <a:r>
                <a:rPr lang="es-PE" sz="900" smtClean="0">
                  <a:latin typeface="+mj-lt"/>
                </a:rPr>
                <a:t>Guyana</a:t>
              </a:r>
              <a:endParaRPr lang="es-PE" sz="900">
                <a:latin typeface="+mj-lt"/>
              </a:endParaRPr>
            </a:p>
          </p:txBody>
        </p:sp>
        <p:sp>
          <p:nvSpPr>
            <p:cNvPr id="133" name="132 CuadroTexto"/>
            <p:cNvSpPr txBox="1"/>
            <p:nvPr/>
          </p:nvSpPr>
          <p:spPr>
            <a:xfrm>
              <a:off x="5572132" y="2071679"/>
              <a:ext cx="890329" cy="230834"/>
            </a:xfrm>
            <a:prstGeom prst="rect">
              <a:avLst/>
            </a:prstGeom>
            <a:noFill/>
          </p:spPr>
          <p:txBody>
            <a:bodyPr wrap="square">
              <a:spAutoFit/>
            </a:bodyPr>
            <a:lstStyle/>
            <a:p>
              <a:pPr>
                <a:defRPr/>
              </a:pPr>
              <a:r>
                <a:rPr lang="es-PE" sz="900" dirty="0" smtClean="0">
                  <a:latin typeface="+mj-lt"/>
                </a:rPr>
                <a:t>Venezuela</a:t>
              </a:r>
              <a:endParaRPr lang="es-PE" sz="900" dirty="0">
                <a:latin typeface="+mj-lt"/>
              </a:endParaRPr>
            </a:p>
          </p:txBody>
        </p:sp>
        <p:sp>
          <p:nvSpPr>
            <p:cNvPr id="134" name="133 CuadroTexto"/>
            <p:cNvSpPr txBox="1"/>
            <p:nvPr/>
          </p:nvSpPr>
          <p:spPr>
            <a:xfrm>
              <a:off x="5286380" y="2285992"/>
              <a:ext cx="818889" cy="230834"/>
            </a:xfrm>
            <a:prstGeom prst="rect">
              <a:avLst/>
            </a:prstGeom>
            <a:noFill/>
          </p:spPr>
          <p:txBody>
            <a:bodyPr wrap="square">
              <a:spAutoFit/>
            </a:bodyPr>
            <a:lstStyle/>
            <a:p>
              <a:pPr>
                <a:defRPr/>
              </a:pPr>
              <a:r>
                <a:rPr lang="es-PE" sz="900" dirty="0" smtClean="0">
                  <a:latin typeface="+mj-lt"/>
                </a:rPr>
                <a:t>Colombia</a:t>
              </a:r>
              <a:endParaRPr lang="es-PE" sz="900" dirty="0">
                <a:latin typeface="+mj-lt"/>
              </a:endParaRPr>
            </a:p>
          </p:txBody>
        </p:sp>
        <p:sp>
          <p:nvSpPr>
            <p:cNvPr id="135" name="134 CuadroTexto"/>
            <p:cNvSpPr txBox="1"/>
            <p:nvPr/>
          </p:nvSpPr>
          <p:spPr>
            <a:xfrm>
              <a:off x="5214941" y="3286124"/>
              <a:ext cx="500067" cy="230190"/>
            </a:xfrm>
            <a:prstGeom prst="rect">
              <a:avLst/>
            </a:prstGeom>
            <a:noFill/>
          </p:spPr>
          <p:txBody>
            <a:bodyPr>
              <a:spAutoFit/>
            </a:bodyPr>
            <a:lstStyle/>
            <a:p>
              <a:pPr>
                <a:defRPr/>
              </a:pPr>
              <a:r>
                <a:rPr lang="es-PE" sz="900" b="1" dirty="0" smtClean="0">
                  <a:latin typeface="+mj-lt"/>
                </a:rPr>
                <a:t>Peru</a:t>
              </a:r>
              <a:endParaRPr lang="es-PE" sz="900" b="1" dirty="0">
                <a:latin typeface="+mj-lt"/>
              </a:endParaRPr>
            </a:p>
          </p:txBody>
        </p:sp>
        <p:sp>
          <p:nvSpPr>
            <p:cNvPr id="136" name="135 CuadroTexto"/>
            <p:cNvSpPr txBox="1"/>
            <p:nvPr/>
          </p:nvSpPr>
          <p:spPr>
            <a:xfrm>
              <a:off x="5572132" y="4286256"/>
              <a:ext cx="500065" cy="230190"/>
            </a:xfrm>
            <a:prstGeom prst="rect">
              <a:avLst/>
            </a:prstGeom>
            <a:noFill/>
          </p:spPr>
          <p:txBody>
            <a:bodyPr>
              <a:spAutoFit/>
            </a:bodyPr>
            <a:lstStyle/>
            <a:p>
              <a:pPr>
                <a:defRPr/>
              </a:pPr>
              <a:r>
                <a:rPr lang="es-PE" sz="900" smtClean="0">
                  <a:latin typeface="+mj-lt"/>
                </a:rPr>
                <a:t>Chile</a:t>
              </a:r>
              <a:endParaRPr lang="es-PE" sz="900">
                <a:latin typeface="+mj-lt"/>
              </a:endParaRPr>
            </a:p>
          </p:txBody>
        </p:sp>
        <p:sp>
          <p:nvSpPr>
            <p:cNvPr id="137" name="136 CuadroTexto"/>
            <p:cNvSpPr txBox="1"/>
            <p:nvPr/>
          </p:nvSpPr>
          <p:spPr>
            <a:xfrm>
              <a:off x="5072065" y="2714620"/>
              <a:ext cx="642943" cy="230190"/>
            </a:xfrm>
            <a:prstGeom prst="rect">
              <a:avLst/>
            </a:prstGeom>
            <a:noFill/>
          </p:spPr>
          <p:txBody>
            <a:bodyPr>
              <a:spAutoFit/>
            </a:bodyPr>
            <a:lstStyle/>
            <a:p>
              <a:pPr>
                <a:defRPr/>
              </a:pPr>
              <a:r>
                <a:rPr lang="es-PE" sz="900" smtClean="0">
                  <a:latin typeface="+mj-lt"/>
                </a:rPr>
                <a:t>Ecuador</a:t>
              </a:r>
              <a:endParaRPr lang="es-PE" sz="900">
                <a:latin typeface="+mj-lt"/>
              </a:endParaRPr>
            </a:p>
          </p:txBody>
        </p:sp>
      </p:grpSp>
      <p:cxnSp>
        <p:nvCxnSpPr>
          <p:cNvPr id="158" name="157 Conector recto"/>
          <p:cNvCxnSpPr/>
          <p:nvPr/>
        </p:nvCxnSpPr>
        <p:spPr bwMode="auto">
          <a:xfrm>
            <a:off x="2752962" y="4857761"/>
            <a:ext cx="928687"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59" name="158 Terminador"/>
          <p:cNvSpPr/>
          <p:nvPr/>
        </p:nvSpPr>
        <p:spPr bwMode="auto">
          <a:xfrm>
            <a:off x="3038714" y="4786323"/>
            <a:ext cx="571500"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smtClean="0">
                <a:solidFill>
                  <a:schemeClr val="tx1"/>
                </a:solidFill>
                <a:latin typeface="+mj-lt"/>
              </a:rPr>
              <a:t>102</a:t>
            </a:r>
            <a:endParaRPr lang="es-PE" sz="1400" b="1">
              <a:solidFill>
                <a:schemeClr val="tx1"/>
              </a:solidFill>
              <a:latin typeface="+mj-lt"/>
            </a:endParaRPr>
          </a:p>
        </p:txBody>
      </p:sp>
      <p:sp>
        <p:nvSpPr>
          <p:cNvPr id="160" name="159 CuadroTexto"/>
          <p:cNvSpPr txBox="1"/>
          <p:nvPr/>
        </p:nvSpPr>
        <p:spPr bwMode="auto">
          <a:xfrm>
            <a:off x="3038714" y="4572011"/>
            <a:ext cx="747468" cy="230832"/>
          </a:xfrm>
          <a:prstGeom prst="rect">
            <a:avLst/>
          </a:prstGeom>
          <a:noFill/>
        </p:spPr>
        <p:txBody>
          <a:bodyPr wrap="square">
            <a:spAutoFit/>
          </a:bodyPr>
          <a:lstStyle/>
          <a:p>
            <a:pPr>
              <a:defRPr/>
            </a:pPr>
            <a:r>
              <a:rPr lang="es-PE" sz="900" dirty="0" smtClean="0">
                <a:latin typeface="+mj-lt"/>
              </a:rPr>
              <a:t>Paraguay</a:t>
            </a:r>
            <a:endParaRPr lang="es-PE" sz="900" dirty="0">
              <a:latin typeface="+mj-lt"/>
            </a:endParaRPr>
          </a:p>
        </p:txBody>
      </p:sp>
      <p:graphicFrame>
        <p:nvGraphicFramePr>
          <p:cNvPr id="161" name="Group 135"/>
          <p:cNvGraphicFramePr>
            <a:graphicFrameLocks noGrp="1"/>
          </p:cNvGraphicFramePr>
          <p:nvPr>
            <p:extLst>
              <p:ext uri="{D42A27DB-BD31-4B8C-83A1-F6EECF244321}">
                <p14:modId xmlns:p14="http://schemas.microsoft.com/office/powerpoint/2010/main" xmlns="" val="4067908728"/>
              </p:ext>
            </p:extLst>
          </p:nvPr>
        </p:nvGraphicFramePr>
        <p:xfrm>
          <a:off x="5286375" y="3357562"/>
          <a:ext cx="3071813" cy="2359025"/>
        </p:xfrm>
        <a:graphic>
          <a:graphicData uri="http://schemas.openxmlformats.org/drawingml/2006/table">
            <a:tbl>
              <a:tblPr/>
              <a:tblGrid>
                <a:gridCol w="857250"/>
                <a:gridCol w="2214563"/>
              </a:tblGrid>
              <a:tr h="390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PE" sz="1400" b="1" i="0" u="none" strike="noStrike" cap="none" normalizeH="0" baseline="0" noProof="0" dirty="0" smtClean="0">
                          <a:ln>
                            <a:noFill/>
                          </a:ln>
                          <a:solidFill>
                            <a:schemeClr val="bg1"/>
                          </a:solidFill>
                          <a:effectLst/>
                          <a:latin typeface="+mj-lt"/>
                        </a:rPr>
                        <a:t>Position</a:t>
                      </a:r>
                    </a:p>
                  </a:txBody>
                  <a:tcPr marL="0" marR="0" marT="0" marB="0"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PE" sz="1400" b="1" i="0" u="none" strike="noStrike" cap="none" normalizeH="0" baseline="0" noProof="0" dirty="0" smtClean="0">
                          <a:ln>
                            <a:noFill/>
                          </a:ln>
                          <a:solidFill>
                            <a:schemeClr val="bg1"/>
                          </a:solidFill>
                          <a:effectLst/>
                          <a:latin typeface="+mj-lt"/>
                        </a:rPr>
                        <a:t>Country</a:t>
                      </a:r>
                    </a:p>
                  </a:txBody>
                  <a:tcPr marL="0" marR="0" marT="0" marB="0" anchor="ctr" horzOverflow="overflow">
                    <a:lnL>
                      <a:noFill/>
                    </a:lnL>
                    <a:lnR>
                      <a:noFill/>
                    </a:lnR>
                    <a:lnT>
                      <a:noFill/>
                    </a:lnT>
                    <a:lnB>
                      <a:noFill/>
                    </a:lnB>
                    <a:lnTlToBr>
                      <a:noFill/>
                    </a:lnTlToBr>
                    <a:lnBlToTr>
                      <a:noFill/>
                    </a:lnBlToTr>
                    <a:solidFill>
                      <a:srgbClr val="FF0000"/>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1</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Chile</a:t>
                      </a:r>
                    </a:p>
                  </a:txBody>
                  <a:tcPr marL="0" marR="0" marT="0" marB="0" anchor="ctr" horzOverflow="overflow">
                    <a:lnL>
                      <a:noFill/>
                    </a:lnL>
                    <a:lnR>
                      <a:noFill/>
                    </a:lnR>
                    <a:lnT>
                      <a:noFill/>
                    </a:lnT>
                    <a:lnB>
                      <a:noFill/>
                    </a:lnB>
                    <a:lnTlToBr>
                      <a:noFill/>
                    </a:lnTlToBr>
                    <a:lnBlToTr>
                      <a:noFill/>
                    </a:lnBlToTr>
                    <a:solidFill>
                      <a:schemeClr val="bg1"/>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noProof="0" smtClean="0">
                          <a:ln>
                            <a:noFill/>
                          </a:ln>
                          <a:solidFill>
                            <a:schemeClr val="tx1"/>
                          </a:solidFill>
                          <a:effectLst/>
                          <a:latin typeface="+mj-lt"/>
                          <a:ea typeface="Calibri" pitchFamily="34" charset="0"/>
                          <a:cs typeface="Times New Roman" pitchFamily="18" charset="0"/>
                        </a:rPr>
                        <a:t>2</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1" i="0" u="none" strike="noStrike" cap="none" normalizeH="0" baseline="0" noProof="0" dirty="0" smtClean="0">
                          <a:ln>
                            <a:noFill/>
                          </a:ln>
                          <a:solidFill>
                            <a:schemeClr val="tx1"/>
                          </a:solidFill>
                          <a:effectLst/>
                          <a:latin typeface="+mj-lt"/>
                          <a:ea typeface="Calibri" pitchFamily="34" charset="0"/>
                          <a:cs typeface="Times New Roman" pitchFamily="18" charset="0"/>
                        </a:rPr>
                        <a:t>Peru</a:t>
                      </a:r>
                    </a:p>
                  </a:txBody>
                  <a:tcPr marL="0" marR="0" marT="0" marB="0" anchor="ctr" horzOverflow="overflow">
                    <a:lnL>
                      <a:noFill/>
                    </a:lnL>
                    <a:lnR>
                      <a:noFill/>
                    </a:lnR>
                    <a:lnT>
                      <a:noFill/>
                    </a:lnT>
                    <a:lnB>
                      <a:noFill/>
                    </a:lnB>
                    <a:lnTlToBr>
                      <a:noFill/>
                    </a:lnTlToBr>
                    <a:lnBlToTr>
                      <a:noFill/>
                    </a:lnBlToTr>
                    <a:solidFill>
                      <a:srgbClr val="F2F2F2"/>
                    </a:solidFill>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smtClean="0">
                          <a:ln>
                            <a:noFill/>
                          </a:ln>
                          <a:solidFill>
                            <a:schemeClr val="tx1"/>
                          </a:solidFill>
                          <a:effectLst/>
                          <a:latin typeface="+mj-lt"/>
                          <a:ea typeface="Calibri" pitchFamily="34" charset="0"/>
                          <a:cs typeface="Times New Roman" pitchFamily="18" charset="0"/>
                        </a:rPr>
                        <a:t>3</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Colombia </a:t>
                      </a:r>
                    </a:p>
                  </a:txBody>
                  <a:tcPr marL="0" marR="0" marT="0" marB="0" anchor="ctr" horzOverflow="overflow">
                    <a:lnL>
                      <a:noFill/>
                    </a:lnL>
                    <a:lnR>
                      <a:noFill/>
                    </a:lnR>
                    <a:lnT>
                      <a:noFill/>
                    </a:lnT>
                    <a:lnB>
                      <a:noFill/>
                    </a:lnB>
                    <a:lnTlToBr>
                      <a:noFill/>
                    </a:lnTlToBr>
                    <a:lnBlToTr>
                      <a:noFill/>
                    </a:lnBlToTr>
                    <a:solidFill>
                      <a:schemeClr val="bg1"/>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4</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Uruguay</a:t>
                      </a:r>
                    </a:p>
                  </a:txBody>
                  <a:tcPr marL="0" marR="0" marT="0" marB="0" anchor="ctr" horzOverflow="overflow">
                    <a:lnL>
                      <a:noFill/>
                    </a:lnL>
                    <a:lnR>
                      <a:noFill/>
                    </a:lnR>
                    <a:lnT>
                      <a:noFill/>
                    </a:lnT>
                    <a:lnB>
                      <a:noFill/>
                    </a:lnB>
                    <a:lnTlToBr>
                      <a:noFill/>
                    </a:lnTlToBr>
                    <a:lnBlToTr>
                      <a:noFill/>
                    </a:lnBlToTr>
                    <a:solidFill>
                      <a:srgbClr val="F2F2F2"/>
                    </a:solidFill>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5</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noProof="0" dirty="0" smtClean="0">
                          <a:ln>
                            <a:noFill/>
                          </a:ln>
                          <a:solidFill>
                            <a:schemeClr val="tx1"/>
                          </a:solidFill>
                          <a:effectLst/>
                          <a:latin typeface="+mj-lt"/>
                          <a:ea typeface="Calibri" pitchFamily="34" charset="0"/>
                          <a:cs typeface="Times New Roman" pitchFamily="18" charset="0"/>
                        </a:rPr>
                        <a:t>Paraguay</a:t>
                      </a:r>
                    </a:p>
                  </a:txBody>
                  <a:tcPr marL="0" marR="0" marT="0" marB="0" anchor="ctr" horzOverflow="overflow">
                    <a:lnL>
                      <a:noFill/>
                    </a:lnL>
                    <a:lnR>
                      <a:noFill/>
                    </a:lnR>
                    <a:lnT>
                      <a:noFill/>
                    </a:lnT>
                    <a:lnB>
                      <a:noFill/>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3175343081"/>
      </p:ext>
    </p:extLst>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4 CuadroTexto"/>
          <p:cNvSpPr txBox="1">
            <a:spLocks noChangeArrowheads="1"/>
          </p:cNvSpPr>
          <p:nvPr/>
        </p:nvSpPr>
        <p:spPr bwMode="auto">
          <a:xfrm>
            <a:off x="285750" y="6510338"/>
            <a:ext cx="6143625" cy="246062"/>
          </a:xfrm>
          <a:prstGeom prst="rect">
            <a:avLst/>
          </a:prstGeom>
          <a:noFill/>
          <a:ln w="9525">
            <a:noFill/>
            <a:miter lim="800000"/>
            <a:headEnd/>
            <a:tailEnd/>
          </a:ln>
        </p:spPr>
        <p:txBody>
          <a:bodyPr>
            <a:spAutoFit/>
          </a:bodyPr>
          <a:lstStyle/>
          <a:p>
            <a:r>
              <a:rPr lang="en-US" sz="1000">
                <a:solidFill>
                  <a:srgbClr val="000000"/>
                </a:solidFill>
                <a:latin typeface="Arial Narrow" pitchFamily="34" charset="0"/>
              </a:rPr>
              <a:t>Source: Annual ranking of top economies for business 2011, Forbes magazine</a:t>
            </a:r>
          </a:p>
        </p:txBody>
      </p:sp>
      <p:sp>
        <p:nvSpPr>
          <p:cNvPr id="157699" name="16 Rectángulo"/>
          <p:cNvSpPr>
            <a:spLocks noChangeArrowheads="1"/>
          </p:cNvSpPr>
          <p:nvPr/>
        </p:nvSpPr>
        <p:spPr bwMode="auto">
          <a:xfrm>
            <a:off x="4572000" y="2976563"/>
            <a:ext cx="3857625" cy="523875"/>
          </a:xfrm>
          <a:prstGeom prst="rect">
            <a:avLst/>
          </a:prstGeom>
          <a:noFill/>
          <a:ln w="9525">
            <a:noFill/>
            <a:miter lim="800000"/>
            <a:headEnd/>
            <a:tailEnd/>
          </a:ln>
        </p:spPr>
        <p:txBody>
          <a:bodyPr>
            <a:spAutoFit/>
          </a:bodyPr>
          <a:lstStyle/>
          <a:p>
            <a:r>
              <a:rPr lang="en-US" sz="1400" dirty="0">
                <a:solidFill>
                  <a:srgbClr val="000000"/>
                </a:solidFill>
                <a:latin typeface="Calibri" pitchFamily="34" charset="0"/>
                <a:cs typeface="Calibri" pitchFamily="34" charset="0"/>
              </a:rPr>
              <a:t>Peru ranks second in the list of the best places for doing business in Latin America </a:t>
            </a:r>
          </a:p>
        </p:txBody>
      </p:sp>
      <p:graphicFrame>
        <p:nvGraphicFramePr>
          <p:cNvPr id="18" name="Group 135"/>
          <p:cNvGraphicFramePr>
            <a:graphicFrameLocks noGrp="1"/>
          </p:cNvGraphicFramePr>
          <p:nvPr>
            <p:extLst>
              <p:ext uri="{D42A27DB-BD31-4B8C-83A1-F6EECF244321}">
                <p14:modId xmlns:p14="http://schemas.microsoft.com/office/powerpoint/2010/main" xmlns="" val="1528982103"/>
              </p:ext>
            </p:extLst>
          </p:nvPr>
        </p:nvGraphicFramePr>
        <p:xfrm>
          <a:off x="4643438" y="3556000"/>
          <a:ext cx="3714750" cy="2373309"/>
        </p:xfrm>
        <a:graphic>
          <a:graphicData uri="http://schemas.openxmlformats.org/drawingml/2006/table">
            <a:tbl>
              <a:tblPr/>
              <a:tblGrid>
                <a:gridCol w="1264595"/>
                <a:gridCol w="2450155"/>
              </a:tblGrid>
              <a:tr h="21336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Narrow" pitchFamily="34" charset="0"/>
                        </a:rPr>
                        <a:t>Position</a:t>
                      </a:r>
                    </a:p>
                  </a:txBody>
                  <a:tcPr marL="0" marR="0" marT="0" marB="0"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Narrow" pitchFamily="34" charset="0"/>
                        </a:rPr>
                        <a:t>Country</a:t>
                      </a:r>
                    </a:p>
                  </a:txBody>
                  <a:tcPr marL="0" marR="0" marT="0" marB="0" anchor="ctr" horzOverflow="overflow">
                    <a:lnL>
                      <a:noFill/>
                    </a:lnL>
                    <a:lnR>
                      <a:noFill/>
                    </a:lnR>
                    <a:lnT>
                      <a:noFill/>
                    </a:lnT>
                    <a:lnB>
                      <a:noFill/>
                    </a:lnB>
                    <a:lnTlToBr>
                      <a:noFill/>
                    </a:lnTlToBr>
                    <a:lnBlToTr>
                      <a:noFill/>
                    </a:lnBlToTr>
                    <a:solidFill>
                      <a:srgbClr val="FF0000"/>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Chile</a:t>
                      </a:r>
                    </a:p>
                  </a:txBody>
                  <a:tcPr marL="0" marR="0" marT="0" marB="0" anchor="ctr" horzOverflow="overflow">
                    <a:lnL>
                      <a:noFill/>
                    </a:lnL>
                    <a:lnR>
                      <a:noFill/>
                    </a:lnR>
                    <a:lnT>
                      <a:noFill/>
                    </a:lnT>
                    <a:lnB>
                      <a:noFill/>
                    </a:lnB>
                    <a:lnTlToBr>
                      <a:noFill/>
                    </a:lnTlToBr>
                    <a:lnBlToTr>
                      <a:noFill/>
                    </a:lnBlToTr>
                    <a:solidFill>
                      <a:schemeClr val="bg1"/>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2</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Peru </a:t>
                      </a:r>
                    </a:p>
                  </a:txBody>
                  <a:tcPr marL="0" marR="0" marT="0" marB="0" anchor="ctr" horzOverflow="overflow">
                    <a:lnL>
                      <a:noFill/>
                    </a:lnL>
                    <a:lnR>
                      <a:noFill/>
                    </a:lnR>
                    <a:lnT>
                      <a:noFill/>
                    </a:lnT>
                    <a:lnB>
                      <a:noFill/>
                    </a:lnB>
                    <a:lnTlToBr>
                      <a:noFill/>
                    </a:lnTlToBr>
                    <a:lnBlToTr>
                      <a:noFill/>
                    </a:lnBlToTr>
                    <a:solidFill>
                      <a:srgbClr val="F2F2F2"/>
                    </a:solidFill>
                  </a:tcPr>
                </a:tc>
              </a:tr>
              <a:tr h="223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3</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Uruguay </a:t>
                      </a:r>
                    </a:p>
                  </a:txBody>
                  <a:tcPr marL="0" marR="0" marT="0" marB="0" anchor="ctr" horzOverflow="overflow">
                    <a:lnL>
                      <a:noFill/>
                    </a:lnL>
                    <a:lnR>
                      <a:noFill/>
                    </a:lnR>
                    <a:lnT>
                      <a:noFill/>
                    </a:lnT>
                    <a:lnB>
                      <a:noFill/>
                    </a:lnB>
                    <a:lnTlToBr>
                      <a:noFill/>
                    </a:lnTlToBr>
                    <a:lnBlToTr>
                      <a:noFill/>
                    </a:lnBlToTr>
                    <a:solidFill>
                      <a:schemeClr val="bg1"/>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4</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Colombia </a:t>
                      </a:r>
                    </a:p>
                  </a:txBody>
                  <a:tcPr marL="0" marR="0" marT="0" marB="0" anchor="ctr" horzOverflow="overflow">
                    <a:lnL>
                      <a:noFill/>
                    </a:lnL>
                    <a:lnR>
                      <a:noFill/>
                    </a:lnR>
                    <a:lnT>
                      <a:noFill/>
                    </a:lnT>
                    <a:lnB>
                      <a:noFill/>
                    </a:lnB>
                    <a:lnTlToBr>
                      <a:noFill/>
                    </a:lnTlToBr>
                    <a:lnBlToTr>
                      <a:noFill/>
                    </a:lnBlToTr>
                    <a:solidFill>
                      <a:srgbClr val="F2F2F2"/>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5</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Brazil </a:t>
                      </a:r>
                    </a:p>
                  </a:txBody>
                  <a:tcPr marL="0" marR="0" marT="0" marB="0" anchor="ctr" horzOverflow="overflow">
                    <a:lnL>
                      <a:noFill/>
                    </a:lnL>
                    <a:lnR>
                      <a:noFill/>
                    </a:lnR>
                    <a:lnT>
                      <a:noFill/>
                    </a:lnT>
                    <a:lnB>
                      <a:noFill/>
                    </a:lnB>
                    <a:lnTlToBr>
                      <a:noFill/>
                    </a:lnTlToBr>
                    <a:lnBlToTr>
                      <a:noFill/>
                    </a:lnBlToTr>
                    <a:solidFill>
                      <a:schemeClr val="bg1"/>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6</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Paraguay </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7</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Argentina</a:t>
                      </a:r>
                    </a:p>
                  </a:txBody>
                  <a:tcPr marL="0" marR="0" marT="0" marB="0" anchor="ctr" horzOverflow="overflow">
                    <a:lnL>
                      <a:noFill/>
                    </a:lnL>
                    <a:lnR>
                      <a:noFill/>
                    </a:lnR>
                    <a:lnT>
                      <a:noFill/>
                    </a:lnT>
                    <a:lnB>
                      <a:noFill/>
                    </a:lnB>
                    <a:lnTlToBr>
                      <a:noFill/>
                    </a:lnTlToBr>
                    <a:lnBlToTr>
                      <a:noFill/>
                    </a:lnBlToTr>
                    <a:solidFill>
                      <a:schemeClr val="bg1"/>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8</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Ecuador </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9</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Bolivia</a:t>
                      </a:r>
                    </a:p>
                  </a:txBody>
                  <a:tcPr marL="0" marR="0" marT="0" marB="0" anchor="ctr" horzOverflow="overflow">
                    <a:lnL>
                      <a:noFill/>
                    </a:lnL>
                    <a:lnR>
                      <a:noFill/>
                    </a:lnR>
                    <a:lnT>
                      <a:noFill/>
                    </a:lnT>
                    <a:lnB>
                      <a:noFill/>
                    </a:lnB>
                    <a:lnTlToBr>
                      <a:noFill/>
                    </a:lnTlToBr>
                    <a:lnBlToTr>
                      <a:noFill/>
                    </a:lnBlToTr>
                    <a:solidFill>
                      <a:schemeClr val="bg1"/>
                    </a:solidFill>
                  </a:tcPr>
                </a:tc>
              </a:tr>
              <a:tr h="2151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10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Venezuela</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r>
            </a:tbl>
          </a:graphicData>
        </a:graphic>
      </p:graphicFrame>
      <p:grpSp>
        <p:nvGrpSpPr>
          <p:cNvPr id="157723" name="43 Grupo"/>
          <p:cNvGrpSpPr>
            <a:grpSpLocks/>
          </p:cNvGrpSpPr>
          <p:nvPr/>
        </p:nvGrpSpPr>
        <p:grpSpPr bwMode="auto">
          <a:xfrm>
            <a:off x="500063" y="2428875"/>
            <a:ext cx="3714750" cy="3929063"/>
            <a:chOff x="913032" y="2285992"/>
            <a:chExt cx="2928958" cy="3475808"/>
          </a:xfrm>
        </p:grpSpPr>
        <p:pic>
          <p:nvPicPr>
            <p:cNvPr id="11" name="Picture 2" descr="http://t2.gstatic.com/images?q=tbn:ANd9GcR_Lw2lvBdOQcgTBaiuQTHlIe6BlEAEeOIpdgwhvAslaAmg56Euhg"/>
            <p:cNvPicPr>
              <a:picLocks noChangeAspect="1" noChangeArrowheads="1"/>
            </p:cNvPicPr>
            <p:nvPr/>
          </p:nvPicPr>
          <p:blipFill>
            <a:blip r:embed="rId3" cstate="print"/>
            <a:srcRect l="12286"/>
            <a:stretch>
              <a:fillRect/>
            </a:stretch>
          </p:blipFill>
          <p:spPr bwMode="auto">
            <a:xfrm>
              <a:off x="913032" y="2285992"/>
              <a:ext cx="2928958" cy="3475808"/>
            </a:xfrm>
            <a:prstGeom prst="rect">
              <a:avLst/>
            </a:prstGeom>
            <a:ln>
              <a:noFill/>
            </a:ln>
            <a:effectLst>
              <a:outerShdw blurRad="292100" dist="139700" dir="2700000" algn="tl" rotWithShape="0">
                <a:srgbClr val="333333">
                  <a:alpha val="65000"/>
                </a:srgbClr>
              </a:outerShdw>
            </a:effectLst>
          </p:spPr>
        </p:pic>
        <p:sp>
          <p:nvSpPr>
            <p:cNvPr id="22" name="21 Conector"/>
            <p:cNvSpPr/>
            <p:nvPr/>
          </p:nvSpPr>
          <p:spPr>
            <a:xfrm>
              <a:off x="2929507" y="3285901"/>
              <a:ext cx="285386" cy="286491"/>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157731" name="23 CuadroTexto"/>
            <p:cNvSpPr txBox="1">
              <a:spLocks noChangeArrowheads="1"/>
            </p:cNvSpPr>
            <p:nvPr/>
          </p:nvSpPr>
          <p:spPr bwMode="auto">
            <a:xfrm>
              <a:off x="2962059" y="3313124"/>
              <a:ext cx="373083" cy="245043"/>
            </a:xfrm>
            <a:prstGeom prst="rect">
              <a:avLst/>
            </a:prstGeom>
            <a:noFill/>
            <a:ln w="9525">
              <a:noFill/>
              <a:miter lim="800000"/>
              <a:headEnd/>
              <a:tailEnd/>
            </a:ln>
          </p:spPr>
          <p:txBody>
            <a:bodyPr>
              <a:spAutoFit/>
            </a:bodyPr>
            <a:lstStyle/>
            <a:p>
              <a:r>
                <a:rPr lang="es-PE" sz="1200" b="1">
                  <a:solidFill>
                    <a:srgbClr val="000000"/>
                  </a:solidFill>
                </a:rPr>
                <a:t>73</a:t>
              </a:r>
            </a:p>
          </p:txBody>
        </p:sp>
        <p:sp>
          <p:nvSpPr>
            <p:cNvPr id="25" name="24 Conector"/>
            <p:cNvSpPr/>
            <p:nvPr/>
          </p:nvSpPr>
          <p:spPr>
            <a:xfrm>
              <a:off x="1944426" y="2285992"/>
              <a:ext cx="286637" cy="285087"/>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157733" name="25 CuadroTexto"/>
            <p:cNvSpPr txBox="1">
              <a:spLocks noChangeArrowheads="1"/>
            </p:cNvSpPr>
            <p:nvPr/>
          </p:nvSpPr>
          <p:spPr bwMode="auto">
            <a:xfrm>
              <a:off x="1929880" y="2325523"/>
              <a:ext cx="428628" cy="245043"/>
            </a:xfrm>
            <a:prstGeom prst="rect">
              <a:avLst/>
            </a:prstGeom>
            <a:noFill/>
            <a:ln w="9525">
              <a:noFill/>
              <a:miter lim="800000"/>
              <a:headEnd/>
              <a:tailEnd/>
            </a:ln>
          </p:spPr>
          <p:txBody>
            <a:bodyPr>
              <a:spAutoFit/>
            </a:bodyPr>
            <a:lstStyle/>
            <a:p>
              <a:r>
                <a:rPr lang="es-PE" sz="1200" b="1">
                  <a:solidFill>
                    <a:srgbClr val="000000"/>
                  </a:solidFill>
                </a:rPr>
                <a:t>130</a:t>
              </a:r>
            </a:p>
          </p:txBody>
        </p:sp>
        <p:sp>
          <p:nvSpPr>
            <p:cNvPr id="27" name="26 Conector"/>
            <p:cNvSpPr/>
            <p:nvPr/>
          </p:nvSpPr>
          <p:spPr>
            <a:xfrm>
              <a:off x="944324" y="2857570"/>
              <a:ext cx="285386" cy="285086"/>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157735" name="27 CuadroTexto"/>
            <p:cNvSpPr txBox="1">
              <a:spLocks noChangeArrowheads="1"/>
            </p:cNvSpPr>
            <p:nvPr/>
          </p:nvSpPr>
          <p:spPr bwMode="auto">
            <a:xfrm>
              <a:off x="921880" y="2897027"/>
              <a:ext cx="444521" cy="245043"/>
            </a:xfrm>
            <a:prstGeom prst="rect">
              <a:avLst/>
            </a:prstGeom>
            <a:noFill/>
            <a:ln w="9525">
              <a:noFill/>
              <a:miter lim="800000"/>
              <a:headEnd/>
              <a:tailEnd/>
            </a:ln>
          </p:spPr>
          <p:txBody>
            <a:bodyPr>
              <a:spAutoFit/>
            </a:bodyPr>
            <a:lstStyle/>
            <a:p>
              <a:r>
                <a:rPr lang="es-PE" sz="1200" b="1">
                  <a:solidFill>
                    <a:srgbClr val="000000"/>
                  </a:solidFill>
                </a:rPr>
                <a:t>114</a:t>
              </a:r>
            </a:p>
          </p:txBody>
        </p:sp>
        <p:sp>
          <p:nvSpPr>
            <p:cNvPr id="29" name="28 Conector"/>
            <p:cNvSpPr/>
            <p:nvPr/>
          </p:nvSpPr>
          <p:spPr>
            <a:xfrm>
              <a:off x="1493817" y="4246488"/>
              <a:ext cx="285386" cy="286491"/>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200" b="1" dirty="0">
                <a:solidFill>
                  <a:srgbClr val="808080">
                    <a:lumMod val="50000"/>
                  </a:srgbClr>
                </a:solidFill>
              </a:endParaRPr>
            </a:p>
          </p:txBody>
        </p:sp>
        <p:sp>
          <p:nvSpPr>
            <p:cNvPr id="157737" name="29 CuadroTexto"/>
            <p:cNvSpPr txBox="1">
              <a:spLocks noChangeArrowheads="1"/>
            </p:cNvSpPr>
            <p:nvPr/>
          </p:nvSpPr>
          <p:spPr bwMode="auto">
            <a:xfrm>
              <a:off x="1497834" y="4286256"/>
              <a:ext cx="373083" cy="246221"/>
            </a:xfrm>
            <a:prstGeom prst="rect">
              <a:avLst/>
            </a:prstGeom>
            <a:noFill/>
            <a:ln w="9525">
              <a:noFill/>
              <a:miter lim="800000"/>
              <a:headEnd/>
              <a:tailEnd/>
            </a:ln>
          </p:spPr>
          <p:txBody>
            <a:bodyPr>
              <a:spAutoFit/>
            </a:bodyPr>
            <a:lstStyle/>
            <a:p>
              <a:r>
                <a:rPr lang="es-PE" sz="1200" b="1">
                  <a:solidFill>
                    <a:srgbClr val="000000"/>
                  </a:solidFill>
                </a:rPr>
                <a:t>24</a:t>
              </a:r>
            </a:p>
          </p:txBody>
        </p:sp>
        <p:sp>
          <p:nvSpPr>
            <p:cNvPr id="31" name="30 Conector"/>
            <p:cNvSpPr/>
            <p:nvPr/>
          </p:nvSpPr>
          <p:spPr>
            <a:xfrm>
              <a:off x="2500177" y="4572301"/>
              <a:ext cx="285386" cy="285087"/>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157739" name="31 CuadroTexto"/>
            <p:cNvSpPr txBox="1">
              <a:spLocks noChangeArrowheads="1"/>
            </p:cNvSpPr>
            <p:nvPr/>
          </p:nvSpPr>
          <p:spPr bwMode="auto">
            <a:xfrm>
              <a:off x="2490397" y="4611539"/>
              <a:ext cx="373083" cy="245043"/>
            </a:xfrm>
            <a:prstGeom prst="rect">
              <a:avLst/>
            </a:prstGeom>
            <a:noFill/>
            <a:ln w="9525">
              <a:noFill/>
              <a:miter lim="800000"/>
              <a:headEnd/>
              <a:tailEnd/>
            </a:ln>
          </p:spPr>
          <p:txBody>
            <a:bodyPr>
              <a:spAutoFit/>
            </a:bodyPr>
            <a:lstStyle/>
            <a:p>
              <a:r>
                <a:rPr lang="es-PE" sz="1200" b="1">
                  <a:solidFill>
                    <a:srgbClr val="000000"/>
                  </a:solidFill>
                </a:rPr>
                <a:t>61</a:t>
              </a:r>
            </a:p>
          </p:txBody>
        </p:sp>
        <p:sp>
          <p:nvSpPr>
            <p:cNvPr id="33" name="32 Conector"/>
            <p:cNvSpPr/>
            <p:nvPr/>
          </p:nvSpPr>
          <p:spPr>
            <a:xfrm>
              <a:off x="1757923" y="5072256"/>
              <a:ext cx="286638" cy="285087"/>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200" b="1" dirty="0">
                <a:solidFill>
                  <a:srgbClr val="808080">
                    <a:lumMod val="50000"/>
                  </a:srgbClr>
                </a:solidFill>
              </a:endParaRPr>
            </a:p>
          </p:txBody>
        </p:sp>
        <p:sp>
          <p:nvSpPr>
            <p:cNvPr id="157741" name="33 CuadroTexto"/>
            <p:cNvSpPr txBox="1">
              <a:spLocks noChangeArrowheads="1"/>
            </p:cNvSpPr>
            <p:nvPr/>
          </p:nvSpPr>
          <p:spPr bwMode="auto">
            <a:xfrm>
              <a:off x="1770288" y="5111605"/>
              <a:ext cx="373083" cy="246221"/>
            </a:xfrm>
            <a:prstGeom prst="rect">
              <a:avLst/>
            </a:prstGeom>
            <a:noFill/>
            <a:ln w="9525">
              <a:noFill/>
              <a:miter lim="800000"/>
              <a:headEnd/>
              <a:tailEnd/>
            </a:ln>
          </p:spPr>
          <p:txBody>
            <a:bodyPr>
              <a:spAutoFit/>
            </a:bodyPr>
            <a:lstStyle/>
            <a:p>
              <a:r>
                <a:rPr lang="es-PE" sz="1200" b="1">
                  <a:solidFill>
                    <a:srgbClr val="000000"/>
                  </a:solidFill>
                </a:rPr>
                <a:t>95</a:t>
              </a:r>
            </a:p>
          </p:txBody>
        </p:sp>
        <p:sp>
          <p:nvSpPr>
            <p:cNvPr id="35" name="34 Conector"/>
            <p:cNvSpPr/>
            <p:nvPr/>
          </p:nvSpPr>
          <p:spPr>
            <a:xfrm>
              <a:off x="2377511" y="4000724"/>
              <a:ext cx="285386" cy="285086"/>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200" b="1" dirty="0">
                <a:solidFill>
                  <a:srgbClr val="808080">
                    <a:lumMod val="50000"/>
                  </a:srgbClr>
                </a:solidFill>
              </a:endParaRPr>
            </a:p>
          </p:txBody>
        </p:sp>
        <p:sp>
          <p:nvSpPr>
            <p:cNvPr id="157743" name="35 CuadroTexto"/>
            <p:cNvSpPr txBox="1">
              <a:spLocks noChangeArrowheads="1"/>
            </p:cNvSpPr>
            <p:nvPr/>
          </p:nvSpPr>
          <p:spPr bwMode="auto">
            <a:xfrm>
              <a:off x="2397337" y="4040035"/>
              <a:ext cx="373083" cy="246221"/>
            </a:xfrm>
            <a:prstGeom prst="rect">
              <a:avLst/>
            </a:prstGeom>
            <a:noFill/>
            <a:ln w="9525">
              <a:noFill/>
              <a:miter lim="800000"/>
              <a:headEnd/>
              <a:tailEnd/>
            </a:ln>
          </p:spPr>
          <p:txBody>
            <a:bodyPr>
              <a:spAutoFit/>
            </a:bodyPr>
            <a:lstStyle/>
            <a:p>
              <a:r>
                <a:rPr lang="es-PE" sz="1200" b="1">
                  <a:solidFill>
                    <a:srgbClr val="000000"/>
                  </a:solidFill>
                </a:rPr>
                <a:t>86</a:t>
              </a:r>
            </a:p>
          </p:txBody>
        </p:sp>
        <p:sp>
          <p:nvSpPr>
            <p:cNvPr id="37" name="36 Conector"/>
            <p:cNvSpPr/>
            <p:nvPr/>
          </p:nvSpPr>
          <p:spPr>
            <a:xfrm>
              <a:off x="1975718" y="3572392"/>
              <a:ext cx="285386" cy="285087"/>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157745" name="37 CuadroTexto"/>
            <p:cNvSpPr txBox="1">
              <a:spLocks noChangeArrowheads="1"/>
            </p:cNvSpPr>
            <p:nvPr/>
          </p:nvSpPr>
          <p:spPr bwMode="auto">
            <a:xfrm>
              <a:off x="1961927" y="3605286"/>
              <a:ext cx="444521" cy="245043"/>
            </a:xfrm>
            <a:prstGeom prst="rect">
              <a:avLst/>
            </a:prstGeom>
            <a:noFill/>
            <a:ln w="9525">
              <a:noFill/>
              <a:miter lim="800000"/>
              <a:headEnd/>
              <a:tailEnd/>
            </a:ln>
          </p:spPr>
          <p:txBody>
            <a:bodyPr>
              <a:spAutoFit/>
            </a:bodyPr>
            <a:lstStyle/>
            <a:p>
              <a:r>
                <a:rPr lang="es-PE" sz="1200" b="1">
                  <a:solidFill>
                    <a:srgbClr val="000000"/>
                  </a:solidFill>
                </a:rPr>
                <a:t>123</a:t>
              </a:r>
            </a:p>
          </p:txBody>
        </p:sp>
        <p:sp>
          <p:nvSpPr>
            <p:cNvPr id="39" name="38 Conector"/>
            <p:cNvSpPr/>
            <p:nvPr/>
          </p:nvSpPr>
          <p:spPr>
            <a:xfrm>
              <a:off x="1087017" y="3510600"/>
              <a:ext cx="347970" cy="346879"/>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000" dirty="0">
                <a:solidFill>
                  <a:srgbClr val="808080">
                    <a:lumMod val="50000"/>
                  </a:srgbClr>
                </a:solidFill>
              </a:endParaRPr>
            </a:p>
          </p:txBody>
        </p:sp>
        <p:sp>
          <p:nvSpPr>
            <p:cNvPr id="40" name="39 CuadroTexto"/>
            <p:cNvSpPr txBox="1"/>
            <p:nvPr/>
          </p:nvSpPr>
          <p:spPr>
            <a:xfrm>
              <a:off x="1138805" y="3620862"/>
              <a:ext cx="373083" cy="245043"/>
            </a:xfrm>
            <a:prstGeom prst="rect">
              <a:avLst/>
            </a:prstGeom>
            <a:noFill/>
            <a:effectLst>
              <a:glow rad="101600">
                <a:schemeClr val="accent4">
                  <a:satMod val="175000"/>
                  <a:alpha val="40000"/>
                </a:schemeClr>
              </a:glow>
            </a:effectLst>
          </p:spPr>
          <p:txBody>
            <a:bodyPr lIns="36000" rIns="36000">
              <a:spAutoFit/>
            </a:bodyPr>
            <a:lstStyle/>
            <a:p>
              <a:pPr>
                <a:defRPr/>
              </a:pPr>
              <a:r>
                <a:rPr lang="es-PE" sz="1200" b="1" dirty="0">
                  <a:solidFill>
                    <a:srgbClr val="000000"/>
                  </a:solidFill>
                  <a:cs typeface="+mn-cs"/>
                </a:rPr>
                <a:t>42</a:t>
              </a:r>
            </a:p>
          </p:txBody>
        </p:sp>
        <p:sp>
          <p:nvSpPr>
            <p:cNvPr id="41" name="40 Conector"/>
            <p:cNvSpPr/>
            <p:nvPr/>
          </p:nvSpPr>
          <p:spPr>
            <a:xfrm>
              <a:off x="1207179" y="2429237"/>
              <a:ext cx="286638" cy="285087"/>
            </a:xfrm>
            <a:prstGeom prst="flowChartConnector">
              <a:avLst/>
            </a:prstGeom>
            <a:ln w="19050"/>
          </p:spPr>
          <p:style>
            <a:lnRef idx="3">
              <a:schemeClr val="lt1"/>
            </a:lnRef>
            <a:fillRef idx="1">
              <a:schemeClr val="accent1"/>
            </a:fillRef>
            <a:effectRef idx="1">
              <a:schemeClr val="accent1"/>
            </a:effectRef>
            <a:fontRef idx="minor">
              <a:schemeClr val="lt1"/>
            </a:fontRef>
          </p:style>
          <p:txBody>
            <a:bodyPr anchor="ctr"/>
            <a:lstStyle/>
            <a:p>
              <a:pPr algn="ctr">
                <a:defRPr/>
              </a:pPr>
              <a:endParaRPr lang="es-PE" sz="1200" b="1" dirty="0">
                <a:solidFill>
                  <a:srgbClr val="808080">
                    <a:lumMod val="50000"/>
                  </a:srgbClr>
                </a:solidFill>
              </a:endParaRPr>
            </a:p>
          </p:txBody>
        </p:sp>
        <p:sp>
          <p:nvSpPr>
            <p:cNvPr id="157751" name="41 CuadroTexto"/>
            <p:cNvSpPr txBox="1">
              <a:spLocks noChangeArrowheads="1"/>
            </p:cNvSpPr>
            <p:nvPr/>
          </p:nvSpPr>
          <p:spPr bwMode="auto">
            <a:xfrm>
              <a:off x="1216252" y="2468399"/>
              <a:ext cx="373083" cy="246221"/>
            </a:xfrm>
            <a:prstGeom prst="rect">
              <a:avLst/>
            </a:prstGeom>
            <a:noFill/>
            <a:ln w="9525">
              <a:noFill/>
              <a:miter lim="800000"/>
              <a:headEnd/>
              <a:tailEnd/>
            </a:ln>
          </p:spPr>
          <p:txBody>
            <a:bodyPr>
              <a:spAutoFit/>
            </a:bodyPr>
            <a:lstStyle/>
            <a:p>
              <a:r>
                <a:rPr lang="es-PE" sz="1200" b="1">
                  <a:solidFill>
                    <a:srgbClr val="000000"/>
                  </a:solidFill>
                </a:rPr>
                <a:t>62</a:t>
              </a:r>
            </a:p>
          </p:txBody>
        </p:sp>
      </p:grpSp>
      <p:sp>
        <p:nvSpPr>
          <p:cNvPr id="43" name="Rectangle 3"/>
          <p:cNvSpPr txBox="1">
            <a:spLocks noChangeArrowheads="1"/>
          </p:cNvSpPr>
          <p:nvPr/>
        </p:nvSpPr>
        <p:spPr bwMode="auto">
          <a:xfrm>
            <a:off x="4572000" y="2584450"/>
            <a:ext cx="3786188" cy="344488"/>
          </a:xfrm>
          <a:prstGeom prst="rect">
            <a:avLst/>
          </a:prstGeom>
          <a:solidFill>
            <a:schemeClr val="bg1">
              <a:lumMod val="85000"/>
            </a:schemeClr>
          </a:solidFill>
          <a:ln w="9525">
            <a:noFill/>
            <a:miter lim="800000"/>
            <a:headEnd/>
            <a:tailEnd/>
          </a:ln>
        </p:spPr>
        <p:txBody>
          <a:bodyPr anchor="ctr"/>
          <a:lstStyle/>
          <a:p>
            <a:pPr marL="87313">
              <a:lnSpc>
                <a:spcPct val="80000"/>
              </a:lnSpc>
              <a:spcBef>
                <a:spcPct val="50000"/>
              </a:spcBef>
              <a:defRPr/>
            </a:pPr>
            <a:r>
              <a:rPr lang="en-US" altLang="zh-CN" sz="1800" b="1" dirty="0">
                <a:solidFill>
                  <a:srgbClr val="000000"/>
                </a:solidFill>
                <a:latin typeface="Calibri" pitchFamily="34" charset="0"/>
                <a:ea typeface="宋体"/>
                <a:cs typeface="Calibri" pitchFamily="34" charset="0"/>
              </a:rPr>
              <a:t>FORBES MAGAZINE</a:t>
            </a:r>
            <a:endParaRPr lang="es-ES" altLang="zh-CN" sz="1800" b="1" dirty="0">
              <a:solidFill>
                <a:srgbClr val="000000"/>
              </a:solidFill>
              <a:latin typeface="Calibri" pitchFamily="34" charset="0"/>
              <a:ea typeface="宋体"/>
              <a:cs typeface="Calibri" pitchFamily="34" charset="0"/>
            </a:endParaRPr>
          </a:p>
        </p:txBody>
      </p:sp>
      <p:sp>
        <p:nvSpPr>
          <p:cNvPr id="157725" name="Rectangle 3"/>
          <p:cNvSpPr txBox="1">
            <a:spLocks noChangeArrowheads="1"/>
          </p:cNvSpPr>
          <p:nvPr/>
        </p:nvSpPr>
        <p:spPr bwMode="auto">
          <a:xfrm>
            <a:off x="5062538" y="2643188"/>
            <a:ext cx="2938462" cy="439737"/>
          </a:xfrm>
          <a:prstGeom prst="rect">
            <a:avLst/>
          </a:prstGeom>
          <a:noFill/>
          <a:ln w="9525">
            <a:noFill/>
            <a:miter lim="800000"/>
            <a:headEnd/>
            <a:tailEnd/>
          </a:ln>
        </p:spPr>
        <p:txBody>
          <a:bodyPr anchor="ctr"/>
          <a:lstStyle/>
          <a:p>
            <a:pPr marL="87313">
              <a:lnSpc>
                <a:spcPct val="80000"/>
              </a:lnSpc>
              <a:spcBef>
                <a:spcPct val="50000"/>
              </a:spcBef>
            </a:pPr>
            <a:endParaRPr lang="es-ES" altLang="zh-CN" b="1">
              <a:solidFill>
                <a:srgbClr val="000000"/>
              </a:solidFill>
              <a:latin typeface="Calibri" pitchFamily="34" charset="0"/>
              <a:ea typeface="宋体" pitchFamily="2" charset="-122"/>
              <a:cs typeface="Calibri" pitchFamily="34" charset="0"/>
            </a:endParaRPr>
          </a:p>
        </p:txBody>
      </p:sp>
      <p:sp>
        <p:nvSpPr>
          <p:cNvPr id="157726" name="Text Box 17"/>
          <p:cNvSpPr txBox="1">
            <a:spLocks noChangeArrowheads="1"/>
          </p:cNvSpPr>
          <p:nvPr/>
        </p:nvSpPr>
        <p:spPr bwMode="auto">
          <a:xfrm>
            <a:off x="142875" y="227013"/>
            <a:ext cx="5643563" cy="701675"/>
          </a:xfrm>
          <a:prstGeom prst="rect">
            <a:avLst/>
          </a:prstGeom>
          <a:noFill/>
          <a:ln w="9525" algn="ctr">
            <a:noFill/>
            <a:miter lim="800000"/>
            <a:headEnd/>
            <a:tailEnd/>
          </a:ln>
        </p:spPr>
        <p:txBody>
          <a:bodyPr anchor="ctr"/>
          <a:lstStyle/>
          <a:p>
            <a:pPr marL="355600" indent="-355600">
              <a:spcBef>
                <a:spcPct val="50000"/>
              </a:spcBef>
              <a:buFont typeface="Arial" pitchFamily="34" charset="0"/>
              <a:buAutoNum type="arabicPeriod" startAt="2"/>
            </a:pPr>
            <a:r>
              <a:rPr lang="en-US" b="1" dirty="0">
                <a:solidFill>
                  <a:srgbClr val="000000"/>
                </a:solidFill>
                <a:latin typeface="Calibri" pitchFamily="34" charset="0"/>
                <a:cs typeface="Calibri" pitchFamily="34" charset="0"/>
              </a:rPr>
              <a:t>FRIENDLY INVESTMENT ENVIRONMENT</a:t>
            </a:r>
          </a:p>
        </p:txBody>
      </p:sp>
      <p:sp>
        <p:nvSpPr>
          <p:cNvPr id="157727" name="Rectangle 83"/>
          <p:cNvSpPr>
            <a:spLocks noChangeArrowheads="1"/>
          </p:cNvSpPr>
          <p:nvPr/>
        </p:nvSpPr>
        <p:spPr bwMode="auto">
          <a:xfrm>
            <a:off x="285750" y="1676400"/>
            <a:ext cx="8389938" cy="498475"/>
          </a:xfrm>
          <a:prstGeom prst="rect">
            <a:avLst/>
          </a:prstGeom>
          <a:noFill/>
          <a:ln w="9525">
            <a:noFill/>
            <a:miter lim="800000"/>
            <a:headEnd/>
            <a:tailEnd/>
          </a:ln>
        </p:spPr>
        <p:txBody>
          <a:bodyPr anchor="ctr">
            <a:spAutoFit/>
          </a:bodyPr>
          <a:lstStyle/>
          <a:p>
            <a:pPr eaLnBrk="0" hangingPunct="0">
              <a:lnSpc>
                <a:spcPct val="110000"/>
              </a:lnSpc>
            </a:pPr>
            <a:r>
              <a:rPr lang="en-US" altLang="zh-CN" sz="2400" b="1">
                <a:solidFill>
                  <a:srgbClr val="000000"/>
                </a:solidFill>
                <a:latin typeface="Calibri" pitchFamily="34" charset="0"/>
                <a:ea typeface="宋体" pitchFamily="2" charset="-122"/>
                <a:cs typeface="Calibri" pitchFamily="34" charset="0"/>
              </a:rPr>
              <a:t>Recognition of a favorable investment environment</a:t>
            </a:r>
            <a:endParaRPr lang="ru-RU" altLang="zh-CN" sz="2400" b="1">
              <a:solidFill>
                <a:srgbClr val="000000"/>
              </a:solidFill>
              <a:latin typeface="Calibri" pitchFamily="34" charset="0"/>
              <a:ea typeface="宋体" pitchFamily="2" charset="-122"/>
              <a:cs typeface="Calibri" pitchFamily="34" charset="0"/>
            </a:endParaRPr>
          </a:p>
        </p:txBody>
      </p:sp>
      <p:cxnSp>
        <p:nvCxnSpPr>
          <p:cNvPr id="50" name="49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6911092"/>
      </p:ext>
    </p:extLst>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0" y="2420888"/>
            <a:ext cx="8770937" cy="3779837"/>
          </a:xfrm>
          <a:prstGeom prst="rect">
            <a:avLst/>
          </a:prstGeom>
          <a:noFill/>
          <a:ln w="9525">
            <a:noFill/>
            <a:miter lim="800000"/>
            <a:headEnd/>
            <a:tailEnd/>
          </a:ln>
        </p:spPr>
      </p:pic>
      <p:sp>
        <p:nvSpPr>
          <p:cNvPr id="14" name="13 Rectángulo"/>
          <p:cNvSpPr/>
          <p:nvPr/>
        </p:nvSpPr>
        <p:spPr>
          <a:xfrm>
            <a:off x="1071563" y="6429375"/>
            <a:ext cx="6786562" cy="287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solidFill>
                <a:srgbClr val="FFFFFF"/>
              </a:solidFill>
            </a:endParaRPr>
          </a:p>
        </p:txBody>
      </p:sp>
      <p:sp>
        <p:nvSpPr>
          <p:cNvPr id="159748" name="50 CuadroTexto"/>
          <p:cNvSpPr txBox="1">
            <a:spLocks noChangeArrowheads="1"/>
          </p:cNvSpPr>
          <p:nvPr/>
        </p:nvSpPr>
        <p:spPr bwMode="auto">
          <a:xfrm>
            <a:off x="1785938" y="6469063"/>
            <a:ext cx="1428750" cy="246062"/>
          </a:xfrm>
          <a:prstGeom prst="rect">
            <a:avLst/>
          </a:prstGeom>
          <a:noFill/>
          <a:ln w="9525">
            <a:noFill/>
            <a:miter lim="800000"/>
            <a:headEnd/>
            <a:tailEnd/>
          </a:ln>
        </p:spPr>
        <p:txBody>
          <a:bodyPr>
            <a:spAutoFit/>
          </a:bodyPr>
          <a:lstStyle/>
          <a:p>
            <a:pPr marL="457200" indent="-457200">
              <a:buClr>
                <a:srgbClr val="808080"/>
              </a:buClr>
            </a:pPr>
            <a:r>
              <a:rPr lang="es-ES_tradnl" sz="1000" dirty="0" err="1">
                <a:solidFill>
                  <a:srgbClr val="FFFFFF"/>
                </a:solidFill>
                <a:latin typeface="Arial Narrow" pitchFamily="34" charset="0"/>
              </a:rPr>
              <a:t>Agree</a:t>
            </a:r>
            <a:r>
              <a:rPr lang="en-US" sz="1000" dirty="0" err="1">
                <a:solidFill>
                  <a:srgbClr val="FFFFFF"/>
                </a:solidFill>
                <a:latin typeface="Arial Narrow" pitchFamily="34" charset="0"/>
              </a:rPr>
              <a:t>ments</a:t>
            </a:r>
            <a:r>
              <a:rPr lang="en-US" sz="1000" dirty="0">
                <a:solidFill>
                  <a:srgbClr val="FFFFFF"/>
                </a:solidFill>
                <a:latin typeface="Arial Narrow" pitchFamily="34" charset="0"/>
              </a:rPr>
              <a:t> in force</a:t>
            </a:r>
          </a:p>
        </p:txBody>
      </p:sp>
      <p:sp>
        <p:nvSpPr>
          <p:cNvPr id="52" name="51 Rectángulo"/>
          <p:cNvSpPr/>
          <p:nvPr/>
        </p:nvSpPr>
        <p:spPr>
          <a:xfrm>
            <a:off x="1643063" y="6469063"/>
            <a:ext cx="142875" cy="142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endParaRPr>
          </a:p>
        </p:txBody>
      </p:sp>
      <p:sp>
        <p:nvSpPr>
          <p:cNvPr id="159750" name="52 CuadroTexto"/>
          <p:cNvSpPr txBox="1">
            <a:spLocks noChangeArrowheads="1"/>
          </p:cNvSpPr>
          <p:nvPr/>
        </p:nvSpPr>
        <p:spPr bwMode="auto">
          <a:xfrm>
            <a:off x="3214688" y="6469063"/>
            <a:ext cx="2143125" cy="246062"/>
          </a:xfrm>
          <a:prstGeom prst="rect">
            <a:avLst/>
          </a:prstGeom>
          <a:noFill/>
          <a:ln w="9525">
            <a:noFill/>
            <a:miter lim="800000"/>
            <a:headEnd/>
            <a:tailEnd/>
          </a:ln>
        </p:spPr>
        <p:txBody>
          <a:bodyPr>
            <a:spAutoFit/>
          </a:bodyPr>
          <a:lstStyle/>
          <a:p>
            <a:pPr marL="457200" indent="-457200">
              <a:buClr>
                <a:srgbClr val="808080"/>
              </a:buClr>
            </a:pPr>
            <a:r>
              <a:rPr lang="en-US" sz="1000">
                <a:solidFill>
                  <a:srgbClr val="FFFFFF"/>
                </a:solidFill>
                <a:latin typeface="Arial Narrow" pitchFamily="34" charset="0"/>
              </a:rPr>
              <a:t>Agreements  to become effective</a:t>
            </a:r>
          </a:p>
        </p:txBody>
      </p:sp>
      <p:sp>
        <p:nvSpPr>
          <p:cNvPr id="54" name="53 Rectángulo"/>
          <p:cNvSpPr/>
          <p:nvPr/>
        </p:nvSpPr>
        <p:spPr>
          <a:xfrm>
            <a:off x="3071813" y="6480175"/>
            <a:ext cx="142875" cy="142875"/>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endParaRPr>
          </a:p>
        </p:txBody>
      </p:sp>
      <p:sp>
        <p:nvSpPr>
          <p:cNvPr id="56" name="55 Rectángulo"/>
          <p:cNvSpPr/>
          <p:nvPr/>
        </p:nvSpPr>
        <p:spPr>
          <a:xfrm>
            <a:off x="5143500" y="6480175"/>
            <a:ext cx="176213" cy="13017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endParaRPr>
          </a:p>
        </p:txBody>
      </p:sp>
      <p:sp>
        <p:nvSpPr>
          <p:cNvPr id="159753" name="Text Box 17"/>
          <p:cNvSpPr txBox="1">
            <a:spLocks noChangeArrowheads="1"/>
          </p:cNvSpPr>
          <p:nvPr/>
        </p:nvSpPr>
        <p:spPr bwMode="auto">
          <a:xfrm>
            <a:off x="138113" y="227013"/>
            <a:ext cx="5643562" cy="701675"/>
          </a:xfrm>
          <a:prstGeom prst="rect">
            <a:avLst/>
          </a:prstGeom>
          <a:noFill/>
          <a:ln w="9525" algn="ctr">
            <a:noFill/>
            <a:miter lim="800000"/>
            <a:headEnd/>
            <a:tailEnd/>
          </a:ln>
        </p:spPr>
        <p:txBody>
          <a:bodyPr anchor="ctr"/>
          <a:lstStyle/>
          <a:p>
            <a:pPr marL="457200" indent="-457200">
              <a:spcBef>
                <a:spcPct val="50000"/>
              </a:spcBef>
              <a:buFont typeface="Arial" pitchFamily="34" charset="0"/>
              <a:buAutoNum type="arabicPeriod" startAt="3"/>
            </a:pPr>
            <a:r>
              <a:rPr lang="en-US" b="1" dirty="0">
                <a:solidFill>
                  <a:srgbClr val="000000"/>
                </a:solidFill>
                <a:latin typeface="Calibri" pitchFamily="34" charset="0"/>
                <a:cs typeface="Calibri" pitchFamily="34" charset="0"/>
              </a:rPr>
              <a:t>OPEN TRADE AND MARKET ACCESS POLICY</a:t>
            </a:r>
          </a:p>
        </p:txBody>
      </p:sp>
      <p:sp>
        <p:nvSpPr>
          <p:cNvPr id="159754" name="Rectangle 83"/>
          <p:cNvSpPr>
            <a:spLocks noChangeArrowheads="1"/>
          </p:cNvSpPr>
          <p:nvPr/>
        </p:nvSpPr>
        <p:spPr bwMode="auto">
          <a:xfrm>
            <a:off x="254000" y="1412776"/>
            <a:ext cx="8389938" cy="707886"/>
          </a:xfrm>
          <a:prstGeom prst="rect">
            <a:avLst/>
          </a:prstGeom>
          <a:noFill/>
          <a:ln w="9525">
            <a:noFill/>
            <a:miter lim="800000"/>
            <a:headEnd/>
            <a:tailEnd/>
          </a:ln>
        </p:spPr>
        <p:txBody>
          <a:bodyPr anchor="ctr">
            <a:spAutoFit/>
          </a:bodyPr>
          <a:lstStyle/>
          <a:p>
            <a:r>
              <a:rPr lang="en-US" altLang="zh-CN" b="1" dirty="0">
                <a:solidFill>
                  <a:srgbClr val="000000"/>
                </a:solidFill>
                <a:latin typeface="Calibri" pitchFamily="34" charset="0"/>
                <a:ea typeface="宋体" pitchFamily="2" charset="-122"/>
                <a:cs typeface="Calibri" pitchFamily="34" charset="0"/>
              </a:rPr>
              <a:t>Working to become a globalized economy,</a:t>
            </a:r>
          </a:p>
          <a:p>
            <a:r>
              <a:rPr lang="en-US" altLang="zh-CN" b="1" dirty="0">
                <a:solidFill>
                  <a:srgbClr val="000000"/>
                </a:solidFill>
                <a:latin typeface="Calibri" pitchFamily="34" charset="0"/>
                <a:ea typeface="宋体" pitchFamily="2" charset="-122"/>
                <a:cs typeface="Calibri" pitchFamily="34" charset="0"/>
              </a:rPr>
              <a:t>                    with preferential access to the world’s largest markets</a:t>
            </a:r>
          </a:p>
        </p:txBody>
      </p:sp>
      <p:cxnSp>
        <p:nvCxnSpPr>
          <p:cNvPr id="13" name="12 Conector recto"/>
          <p:cNvCxnSpPr/>
          <p:nvPr/>
        </p:nvCxnSpPr>
        <p:spPr>
          <a:xfrm>
            <a:off x="325438" y="23558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9756" name="54 CuadroTexto"/>
          <p:cNvSpPr txBox="1">
            <a:spLocks noChangeArrowheads="1"/>
          </p:cNvSpPr>
          <p:nvPr/>
        </p:nvSpPr>
        <p:spPr bwMode="auto">
          <a:xfrm>
            <a:off x="5286375" y="6469063"/>
            <a:ext cx="4714875" cy="246062"/>
          </a:xfrm>
          <a:prstGeom prst="rect">
            <a:avLst/>
          </a:prstGeom>
          <a:noFill/>
          <a:ln w="9525">
            <a:noFill/>
            <a:miter lim="800000"/>
            <a:headEnd/>
            <a:tailEnd/>
          </a:ln>
        </p:spPr>
        <p:txBody>
          <a:bodyPr>
            <a:spAutoFit/>
          </a:bodyPr>
          <a:lstStyle/>
          <a:p>
            <a:pPr marL="457200" indent="-457200">
              <a:buClr>
                <a:srgbClr val="808080"/>
              </a:buClr>
            </a:pPr>
            <a:r>
              <a:rPr lang="es-ES_tradnl" sz="1000">
                <a:solidFill>
                  <a:srgbClr val="FFFFFF"/>
                </a:solidFill>
                <a:latin typeface="Arial Narrow" pitchFamily="34" charset="0"/>
              </a:rPr>
              <a:t> </a:t>
            </a:r>
            <a:r>
              <a:rPr lang="en-US" sz="1000">
                <a:solidFill>
                  <a:srgbClr val="FFFFFF"/>
                </a:solidFill>
                <a:latin typeface="Arial Narrow" pitchFamily="34" charset="0"/>
              </a:rPr>
              <a:t>Agreements under  negotiations</a:t>
            </a:r>
          </a:p>
        </p:txBody>
      </p:sp>
      <p:sp>
        <p:nvSpPr>
          <p:cNvPr id="2" name="1 Rectángulo redondeado"/>
          <p:cNvSpPr/>
          <p:nvPr/>
        </p:nvSpPr>
        <p:spPr>
          <a:xfrm>
            <a:off x="6804248" y="4246115"/>
            <a:ext cx="2016224" cy="2111843"/>
          </a:xfrm>
          <a:prstGeom prst="roundRect">
            <a:avLst/>
          </a:prstGeom>
          <a:solidFill>
            <a:schemeClr val="accent1">
              <a:lumMod val="75000"/>
            </a:schemeClr>
          </a:solidFill>
          <a:effectLst>
            <a:glow rad="63500">
              <a:schemeClr val="accent4">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tIns="0" anchor="ctr"/>
          <a:lstStyle/>
          <a:p>
            <a:pPr algn="ctr">
              <a:defRPr/>
            </a:pPr>
            <a:r>
              <a:rPr lang="en-US" sz="1200" dirty="0">
                <a:solidFill>
                  <a:srgbClr val="000000"/>
                </a:solidFill>
              </a:rPr>
              <a:t>These countries stand for enlarged market of over </a:t>
            </a:r>
            <a:r>
              <a:rPr lang="en-US" sz="1200" b="1" dirty="0">
                <a:solidFill>
                  <a:srgbClr val="000000"/>
                </a:solidFill>
              </a:rPr>
              <a:t>4 billion people </a:t>
            </a:r>
            <a:r>
              <a:rPr lang="en-US" sz="1200" dirty="0">
                <a:solidFill>
                  <a:srgbClr val="000000"/>
                </a:solidFill>
              </a:rPr>
              <a:t>with a joint GDP over US$ 56 billion</a:t>
            </a:r>
            <a:br>
              <a:rPr lang="en-US" sz="1200" dirty="0">
                <a:solidFill>
                  <a:srgbClr val="000000"/>
                </a:solidFill>
              </a:rPr>
            </a:br>
            <a:r>
              <a:rPr lang="en-US" sz="1200" dirty="0">
                <a:solidFill>
                  <a:srgbClr val="000000"/>
                </a:solidFill>
              </a:rPr>
              <a:t/>
            </a:r>
            <a:br>
              <a:rPr lang="en-US" sz="1200" dirty="0">
                <a:solidFill>
                  <a:srgbClr val="000000"/>
                </a:solidFill>
              </a:rPr>
            </a:br>
            <a:endParaRPr lang="es-PE" sz="1200" dirty="0">
              <a:solidFill>
                <a:srgbClr val="FFFFFF"/>
              </a:solidFill>
            </a:endParaRPr>
          </a:p>
        </p:txBody>
      </p:sp>
      <p:sp>
        <p:nvSpPr>
          <p:cNvPr id="16" name="15 Rectángulo redondeado"/>
          <p:cNvSpPr/>
          <p:nvPr/>
        </p:nvSpPr>
        <p:spPr>
          <a:xfrm>
            <a:off x="7020272" y="5661248"/>
            <a:ext cx="1584176"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Arial Narrow" pitchFamily="34" charset="0"/>
              </a:rPr>
              <a:t>96% of Peruvian exports</a:t>
            </a:r>
            <a:endParaRPr lang="es-PE" sz="1400" b="1" dirty="0">
              <a:latin typeface="Arial Narrow" pitchFamily="34" charset="0"/>
            </a:endParaRPr>
          </a:p>
        </p:txBody>
      </p:sp>
    </p:spTree>
    <p:extLst>
      <p:ext uri="{BB962C8B-B14F-4D97-AF65-F5344CB8AC3E}">
        <p14:creationId xmlns:p14="http://schemas.microsoft.com/office/powerpoint/2010/main" xmlns="" val="3974651295"/>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txBox="1">
            <a:spLocks noChangeArrowheads="1"/>
          </p:cNvSpPr>
          <p:nvPr/>
        </p:nvSpPr>
        <p:spPr bwMode="auto">
          <a:xfrm>
            <a:off x="2699792" y="3071813"/>
            <a:ext cx="6087021" cy="1714500"/>
          </a:xfrm>
          <a:prstGeom prst="rect">
            <a:avLst/>
          </a:prstGeom>
          <a:noFill/>
          <a:ln w="9525">
            <a:noFill/>
            <a:miter lim="800000"/>
            <a:headEnd/>
            <a:tailEnd/>
          </a:ln>
        </p:spPr>
        <p:txBody>
          <a:bodyPr anchor="ctr"/>
          <a:lstStyle/>
          <a:p>
            <a:pPr algn="r"/>
            <a:r>
              <a:rPr lang="en-US" sz="4500" b="1" dirty="0" smtClean="0">
                <a:solidFill>
                  <a:schemeClr val="bg1"/>
                </a:solidFill>
                <a:latin typeface="Calibri" pitchFamily="34" charset="0"/>
                <a:cs typeface="Calibri" pitchFamily="34" charset="0"/>
              </a:rPr>
              <a:t>Peru Investment Opportunities</a:t>
            </a:r>
            <a:endParaRPr lang="es-ES" sz="40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xmlns="" val="1765712541"/>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500563" y="1328738"/>
            <a:ext cx="4357687" cy="5373779"/>
          </a:xfrm>
          <a:prstGeom prst="rect">
            <a:avLst/>
          </a:prstGeom>
          <a:noFill/>
          <a:ln w="9525">
            <a:noFill/>
            <a:miter lim="800000"/>
            <a:headEnd/>
            <a:tailEnd/>
          </a:ln>
        </p:spPr>
        <p:txBody>
          <a:bodyPr>
            <a:spAutoFit/>
          </a:bodyPr>
          <a:lstStyle/>
          <a:p>
            <a:pPr marL="365125" lvl="1" indent="-182563" algn="just">
              <a:lnSpc>
                <a:spcPct val="80000"/>
              </a:lnSpc>
              <a:spcBef>
                <a:spcPts val="1200"/>
              </a:spcBef>
              <a:buClr>
                <a:srgbClr val="FF0000"/>
              </a:buClr>
              <a:buFont typeface="Wingdings" pitchFamily="2" charset="2"/>
              <a:buChar char="Ø"/>
              <a:defRPr/>
            </a:pPr>
            <a:r>
              <a:rPr lang="en-US" sz="1600" b="1" dirty="0">
                <a:latin typeface="Calibri" pitchFamily="34" charset="0"/>
                <a:cs typeface="+mn-cs"/>
              </a:rPr>
              <a:t>Natural greenhouse.</a:t>
            </a:r>
            <a:endParaRPr lang="en-US" sz="1600" dirty="0">
              <a:latin typeface="Calibri" pitchFamily="34" charset="0"/>
              <a:cs typeface="+mn-cs"/>
            </a:endParaRPr>
          </a:p>
          <a:p>
            <a:pPr marL="365125" lvl="1" indent="-182563" algn="just">
              <a:lnSpc>
                <a:spcPct val="80000"/>
              </a:lnSpc>
              <a:spcBef>
                <a:spcPts val="1200"/>
              </a:spcBef>
              <a:buClr>
                <a:srgbClr val="FF0000"/>
              </a:buClr>
              <a:buFont typeface="Wingdings" pitchFamily="2" charset="2"/>
              <a:buChar char="Ø"/>
              <a:defRPr/>
            </a:pPr>
            <a:r>
              <a:rPr lang="en-US" sz="1600" b="1" dirty="0">
                <a:latin typeface="Calibri" pitchFamily="34" charset="0"/>
                <a:cs typeface="+mn-cs"/>
              </a:rPr>
              <a:t>The best agricultural yields in the world 2010.</a:t>
            </a:r>
          </a:p>
          <a:p>
            <a:pPr marL="900000" lvl="2" indent="-457200" algn="just">
              <a:lnSpc>
                <a:spcPct val="80000"/>
              </a:lnSpc>
              <a:spcBef>
                <a:spcPts val="1200"/>
              </a:spcBef>
              <a:buClr>
                <a:srgbClr val="FF0000"/>
              </a:buClr>
              <a:buFont typeface="Wingdings" pitchFamily="2" charset="2"/>
              <a:buChar char="ü"/>
              <a:defRPr/>
            </a:pPr>
            <a:r>
              <a:rPr lang="en-US" sz="1600" dirty="0">
                <a:latin typeface="Calibri" pitchFamily="34" charset="0"/>
                <a:cs typeface="+mn-cs"/>
              </a:rPr>
              <a:t>Sugar cane (</a:t>
            </a:r>
            <a:r>
              <a:rPr lang="en-US" sz="1600" dirty="0" smtClean="0">
                <a:latin typeface="Calibri" pitchFamily="34" charset="0"/>
                <a:cs typeface="+mn-cs"/>
              </a:rPr>
              <a:t>2nd)</a:t>
            </a:r>
            <a:endParaRPr lang="en-US" sz="1600" dirty="0">
              <a:latin typeface="Calibri" pitchFamily="34" charset="0"/>
              <a:cs typeface="+mn-cs"/>
            </a:endParaRPr>
          </a:p>
          <a:p>
            <a:pPr marL="900000" lvl="2" indent="-457200" algn="just">
              <a:lnSpc>
                <a:spcPct val="80000"/>
              </a:lnSpc>
              <a:spcBef>
                <a:spcPts val="1200"/>
              </a:spcBef>
              <a:buClr>
                <a:srgbClr val="FF0000"/>
              </a:buClr>
              <a:buFont typeface="Wingdings" pitchFamily="2" charset="2"/>
              <a:buChar char="ü"/>
              <a:defRPr/>
            </a:pPr>
            <a:r>
              <a:rPr lang="en-US" sz="1600" dirty="0">
                <a:latin typeface="Calibri" pitchFamily="34" charset="0"/>
                <a:cs typeface="+mn-cs"/>
              </a:rPr>
              <a:t>Asparagus and olives </a:t>
            </a:r>
            <a:r>
              <a:rPr lang="es-MX" sz="1600" dirty="0">
                <a:latin typeface="Calibri" pitchFamily="34" charset="0"/>
                <a:cs typeface="+mn-cs"/>
              </a:rPr>
              <a:t>(3rd)</a:t>
            </a:r>
          </a:p>
          <a:p>
            <a:pPr marL="900000" lvl="2" indent="-457200" algn="just">
              <a:lnSpc>
                <a:spcPct val="80000"/>
              </a:lnSpc>
              <a:spcBef>
                <a:spcPts val="1200"/>
              </a:spcBef>
              <a:buClr>
                <a:srgbClr val="FF0000"/>
              </a:buClr>
              <a:buFont typeface="Wingdings" pitchFamily="2" charset="2"/>
              <a:buChar char="ü"/>
              <a:defRPr/>
            </a:pPr>
            <a:r>
              <a:rPr lang="en-US" sz="1600" dirty="0">
                <a:latin typeface="Calibri" pitchFamily="34" charset="0"/>
                <a:cs typeface="+mn-cs"/>
              </a:rPr>
              <a:t> Artichokes (4th)</a:t>
            </a:r>
            <a:endParaRPr lang="es-MX" sz="1600" dirty="0">
              <a:latin typeface="Calibri" pitchFamily="34" charset="0"/>
              <a:cs typeface="+mn-cs"/>
            </a:endParaRPr>
          </a:p>
          <a:p>
            <a:pPr marL="900000" lvl="2" indent="-457200" algn="just">
              <a:lnSpc>
                <a:spcPct val="80000"/>
              </a:lnSpc>
              <a:spcBef>
                <a:spcPts val="1200"/>
              </a:spcBef>
              <a:buClr>
                <a:srgbClr val="FF0000"/>
              </a:buClr>
              <a:buFont typeface="Wingdings" pitchFamily="2" charset="2"/>
              <a:buChar char="ü"/>
              <a:defRPr/>
            </a:pPr>
            <a:r>
              <a:rPr lang="es-MX" sz="1600" dirty="0">
                <a:latin typeface="Calibri" pitchFamily="34" charset="0"/>
                <a:cs typeface="+mn-cs"/>
              </a:rPr>
              <a:t>Grapes (6th)</a:t>
            </a:r>
          </a:p>
          <a:p>
            <a:pPr marL="900000" lvl="2" indent="-457200" algn="just">
              <a:lnSpc>
                <a:spcPct val="80000"/>
              </a:lnSpc>
              <a:spcBef>
                <a:spcPts val="1200"/>
              </a:spcBef>
              <a:buClr>
                <a:srgbClr val="FF0000"/>
              </a:buClr>
              <a:buFont typeface="Wingdings" pitchFamily="2" charset="2"/>
              <a:buChar char="ü"/>
              <a:defRPr/>
            </a:pPr>
            <a:r>
              <a:rPr lang="es-MX" sz="1600" dirty="0">
                <a:latin typeface="Calibri" pitchFamily="34" charset="0"/>
                <a:cs typeface="+mn-cs"/>
              </a:rPr>
              <a:t>Avocado (11th)</a:t>
            </a:r>
            <a:endParaRPr lang="en-US" sz="1600" dirty="0">
              <a:latin typeface="Calibri" pitchFamily="34" charset="0"/>
              <a:cs typeface="+mn-cs"/>
            </a:endParaRPr>
          </a:p>
          <a:p>
            <a:pPr marL="468312" lvl="1" indent="-285750" algn="just">
              <a:lnSpc>
                <a:spcPct val="80000"/>
              </a:lnSpc>
              <a:spcBef>
                <a:spcPts val="1200"/>
              </a:spcBef>
              <a:buClr>
                <a:srgbClr val="FF0000"/>
              </a:buClr>
              <a:buFont typeface="Wingdings" pitchFamily="2" charset="2"/>
              <a:buChar char="v"/>
              <a:defRPr/>
            </a:pPr>
            <a:r>
              <a:rPr lang="en-US" sz="1600" b="1" dirty="0">
                <a:latin typeface="Calibri" pitchFamily="34" charset="0"/>
                <a:cs typeface="+mn-cs"/>
              </a:rPr>
              <a:t>Seasonal windows </a:t>
            </a:r>
            <a:r>
              <a:rPr lang="en-US" sz="1600" dirty="0">
                <a:latin typeface="Calibri" pitchFamily="34" charset="0"/>
                <a:cs typeface="+mn-cs"/>
              </a:rPr>
              <a:t>in the most important markets.</a:t>
            </a:r>
          </a:p>
          <a:p>
            <a:pPr marL="365125" lvl="1" indent="-182563" algn="just">
              <a:lnSpc>
                <a:spcPct val="80000"/>
              </a:lnSpc>
              <a:spcBef>
                <a:spcPts val="1200"/>
              </a:spcBef>
              <a:buClr>
                <a:srgbClr val="FF0000"/>
              </a:buClr>
              <a:buFont typeface="Wingdings" pitchFamily="2" charset="2"/>
              <a:buChar char="Ø"/>
              <a:defRPr/>
            </a:pPr>
            <a:r>
              <a:rPr lang="en-US" sz="1600" b="1" dirty="0">
                <a:latin typeface="Calibri" pitchFamily="34" charset="0"/>
                <a:cs typeface="+mn-cs"/>
              </a:rPr>
              <a:t>Projections expect that the 90,000 ha currently used for agro exports to double </a:t>
            </a:r>
            <a:r>
              <a:rPr lang="en-US" sz="1600" dirty="0">
                <a:latin typeface="Calibri" pitchFamily="34" charset="0"/>
                <a:cs typeface="+mn-cs"/>
              </a:rPr>
              <a:t>as consequence of large irrigation projects in portfolio.</a:t>
            </a:r>
          </a:p>
          <a:p>
            <a:pPr marL="365125" lvl="1" indent="-182563" algn="just">
              <a:lnSpc>
                <a:spcPct val="80000"/>
              </a:lnSpc>
              <a:spcBef>
                <a:spcPts val="1200"/>
              </a:spcBef>
              <a:buClr>
                <a:srgbClr val="FF0000"/>
              </a:buClr>
              <a:buFont typeface="Wingdings" pitchFamily="2" charset="2"/>
              <a:buChar char="Ø"/>
              <a:defRPr/>
            </a:pPr>
            <a:r>
              <a:rPr lang="en-US" sz="1600" b="1" dirty="0">
                <a:latin typeface="Calibri" pitchFamily="34" charset="0"/>
                <a:cs typeface="+mn-cs"/>
              </a:rPr>
              <a:t>Over US$ </a:t>
            </a:r>
            <a:r>
              <a:rPr lang="es-MX" sz="1600" b="1" dirty="0">
                <a:latin typeface="Arial Narrow" pitchFamily="34" charset="0"/>
              </a:rPr>
              <a:t>4,400</a:t>
            </a:r>
            <a:r>
              <a:rPr lang="en-US" sz="1600" b="1" dirty="0" smtClean="0">
                <a:latin typeface="Calibri" pitchFamily="34" charset="0"/>
                <a:cs typeface="+mn-cs"/>
              </a:rPr>
              <a:t> million </a:t>
            </a:r>
            <a:r>
              <a:rPr lang="en-US" sz="1600" b="1" dirty="0">
                <a:latin typeface="Calibri" pitchFamily="34" charset="0"/>
                <a:cs typeface="+mn-cs"/>
              </a:rPr>
              <a:t>in exports of fresh and processed products</a:t>
            </a:r>
            <a:r>
              <a:rPr lang="en-US" sz="1600" dirty="0">
                <a:latin typeface="Calibri" pitchFamily="34" charset="0"/>
                <a:cs typeface="+mn-cs"/>
              </a:rPr>
              <a:t> to over </a:t>
            </a:r>
            <a:r>
              <a:rPr lang="en-US" sz="1600" dirty="0" smtClean="0">
                <a:latin typeface="Calibri" pitchFamily="34" charset="0"/>
                <a:cs typeface="+mn-cs"/>
              </a:rPr>
              <a:t>156 </a:t>
            </a:r>
            <a:r>
              <a:rPr lang="en-US" sz="1600" dirty="0">
                <a:latin typeface="Calibri" pitchFamily="34" charset="0"/>
                <a:cs typeface="+mn-cs"/>
              </a:rPr>
              <a:t>countries. </a:t>
            </a:r>
          </a:p>
          <a:p>
            <a:pPr marL="365125" lvl="1" indent="-182563" algn="just">
              <a:lnSpc>
                <a:spcPct val="80000"/>
              </a:lnSpc>
              <a:spcBef>
                <a:spcPts val="1200"/>
              </a:spcBef>
              <a:buClr>
                <a:srgbClr val="FF0000"/>
              </a:buClr>
              <a:buFont typeface="Wingdings" pitchFamily="2" charset="2"/>
              <a:buChar char="Ø"/>
              <a:defRPr/>
            </a:pPr>
            <a:r>
              <a:rPr lang="en-US" sz="1600" b="1" dirty="0">
                <a:latin typeface="Calibri" pitchFamily="34" charset="0"/>
                <a:cs typeface="+mn-cs"/>
              </a:rPr>
              <a:t>Organic and Natural Products with high export value.</a:t>
            </a:r>
            <a:endParaRPr lang="en-US" altLang="zh-CN" sz="1600" b="1" dirty="0">
              <a:latin typeface="Calibri" pitchFamily="34" charset="0"/>
              <a:ea typeface="宋体" pitchFamily="2" charset="-122"/>
              <a:cs typeface="+mn-cs"/>
              <a:sym typeface="Wingdings" pitchFamily="2" charset="2"/>
            </a:endParaRPr>
          </a:p>
        </p:txBody>
      </p:sp>
      <p:sp>
        <p:nvSpPr>
          <p:cNvPr id="161795" name="Text Box 4"/>
          <p:cNvSpPr txBox="1">
            <a:spLocks noChangeArrowheads="1"/>
          </p:cNvSpPr>
          <p:nvPr/>
        </p:nvSpPr>
        <p:spPr bwMode="auto">
          <a:xfrm>
            <a:off x="357188" y="428625"/>
            <a:ext cx="4462462" cy="276225"/>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a:latin typeface="Calibri" pitchFamily="34" charset="0"/>
                <a:ea typeface="宋体" pitchFamily="2" charset="-122"/>
              </a:rPr>
              <a:t>AGRIBUSINESS SECTOR</a:t>
            </a:r>
            <a:endParaRPr lang="en-US" b="1">
              <a:latin typeface="Calibri" pitchFamily="34" charset="0"/>
              <a:ea typeface="宋体" pitchFamily="2" charset="-122"/>
            </a:endParaRPr>
          </a:p>
        </p:txBody>
      </p:sp>
      <p:pic>
        <p:nvPicPr>
          <p:cNvPr id="161796" name="Picture 1"/>
          <p:cNvPicPr>
            <a:picLocks noChangeAspect="1" noChangeArrowheads="1"/>
          </p:cNvPicPr>
          <p:nvPr/>
        </p:nvPicPr>
        <p:blipFill>
          <a:blip r:embed="rId3" cstate="print"/>
          <a:srcRect/>
          <a:stretch>
            <a:fillRect/>
          </a:stretch>
        </p:blipFill>
        <p:spPr bwMode="auto">
          <a:xfrm>
            <a:off x="642938" y="1428750"/>
            <a:ext cx="3863975" cy="4800600"/>
          </a:xfrm>
          <a:prstGeom prst="rect">
            <a:avLst/>
          </a:prstGeom>
          <a:noFill/>
          <a:ln w="9525">
            <a:noFill/>
            <a:miter lim="800000"/>
            <a:headEnd/>
            <a:tailEnd/>
          </a:ln>
        </p:spPr>
      </p:pic>
    </p:spTree>
    <p:extLst>
      <p:ext uri="{BB962C8B-B14F-4D97-AF65-F5344CB8AC3E}">
        <p14:creationId xmlns:p14="http://schemas.microsoft.com/office/powerpoint/2010/main" xmlns="" val="339793012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down)">
                                      <p:cBhvr>
                                        <p:cTn id="7" dur="500"/>
                                        <p:tgtEl>
                                          <p:spTgt spid="1617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4"/>
          <p:cNvSpPr txBox="1">
            <a:spLocks noChangeArrowheads="1"/>
          </p:cNvSpPr>
          <p:nvPr/>
        </p:nvSpPr>
        <p:spPr bwMode="auto">
          <a:xfrm>
            <a:off x="323850" y="582613"/>
            <a:ext cx="4248150" cy="276225"/>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dirty="0">
                <a:latin typeface="Calibri" pitchFamily="34" charset="0"/>
                <a:ea typeface="宋体" pitchFamily="2" charset="-122"/>
              </a:rPr>
              <a:t>FISHERIES SECTOR</a:t>
            </a:r>
            <a:endParaRPr lang="en-US" b="1" dirty="0">
              <a:latin typeface="Calibri" pitchFamily="34" charset="0"/>
              <a:ea typeface="宋体" pitchFamily="2" charset="-122"/>
            </a:endParaRPr>
          </a:p>
        </p:txBody>
      </p:sp>
      <p:sp>
        <p:nvSpPr>
          <p:cNvPr id="163843" name="Text Box 5"/>
          <p:cNvSpPr txBox="1">
            <a:spLocks noChangeArrowheads="1"/>
          </p:cNvSpPr>
          <p:nvPr/>
        </p:nvSpPr>
        <p:spPr bwMode="auto">
          <a:xfrm>
            <a:off x="4534222" y="1945283"/>
            <a:ext cx="4286250" cy="2923877"/>
          </a:xfrm>
          <a:prstGeom prst="rect">
            <a:avLst/>
          </a:prstGeom>
          <a:noFill/>
          <a:ln w="9525">
            <a:noFill/>
            <a:miter lim="800000"/>
            <a:headEnd/>
            <a:tailEnd/>
          </a:ln>
        </p:spPr>
        <p:txBody>
          <a:bodyPr>
            <a:spAutoFit/>
          </a:bodyPr>
          <a:lstStyle/>
          <a:p>
            <a:pPr marL="742950" lvl="1" indent="-285750" algn="just">
              <a:lnSpc>
                <a:spcPct val="90000"/>
              </a:lnSpc>
              <a:spcBef>
                <a:spcPts val="1200"/>
              </a:spcBef>
              <a:buClr>
                <a:srgbClr val="FF0000"/>
              </a:buClr>
              <a:buFont typeface="Wingdings" pitchFamily="2" charset="2"/>
              <a:buChar char="Ø"/>
            </a:pPr>
            <a:endParaRPr lang="en-US" altLang="zh-CN" sz="1600" b="1" dirty="0">
              <a:latin typeface="Calibri" pitchFamily="34" charset="0"/>
              <a:ea typeface="宋体" pitchFamily="2" charset="-122"/>
            </a:endParaRPr>
          </a:p>
          <a:p>
            <a:pPr marL="742950" lvl="1" indent="-285750" algn="just">
              <a:lnSpc>
                <a:spcPct val="90000"/>
              </a:lnSpc>
              <a:spcBef>
                <a:spcPts val="1200"/>
              </a:spcBef>
              <a:buClr>
                <a:srgbClr val="FF0000"/>
              </a:buClr>
              <a:buFont typeface="Wingdings" pitchFamily="2" charset="2"/>
              <a:buChar char="Ø"/>
            </a:pPr>
            <a:r>
              <a:rPr lang="en-US" altLang="zh-CN" sz="1600" b="1" dirty="0">
                <a:latin typeface="Calibri" pitchFamily="34" charset="0"/>
                <a:ea typeface="宋体" pitchFamily="2" charset="-122"/>
              </a:rPr>
              <a:t>Extensive fishing coast (3,080 km)</a:t>
            </a:r>
            <a:r>
              <a:rPr lang="en-US" altLang="zh-CN" sz="1600" dirty="0">
                <a:latin typeface="Calibri" pitchFamily="34" charset="0"/>
                <a:ea typeface="宋体" pitchFamily="2" charset="-122"/>
              </a:rPr>
              <a:t> and  </a:t>
            </a:r>
            <a:r>
              <a:rPr lang="en-US" altLang="zh-CN" sz="1600" b="1" dirty="0">
                <a:latin typeface="Calibri" pitchFamily="34" charset="0"/>
                <a:ea typeface="宋体" pitchFamily="2" charset="-122"/>
              </a:rPr>
              <a:t>“water mirrors” </a:t>
            </a:r>
            <a:r>
              <a:rPr lang="en-US" altLang="zh-CN" sz="1600" dirty="0">
                <a:latin typeface="Calibri" pitchFamily="34" charset="0"/>
                <a:ea typeface="宋体" pitchFamily="2" charset="-122"/>
              </a:rPr>
              <a:t>that offer adequate conditions for the development of marine and continental aquaculture.</a:t>
            </a:r>
          </a:p>
          <a:p>
            <a:pPr marL="742950" lvl="1" indent="-285750" algn="just">
              <a:lnSpc>
                <a:spcPct val="90000"/>
              </a:lnSpc>
              <a:spcBef>
                <a:spcPts val="1200"/>
              </a:spcBef>
              <a:buClr>
                <a:srgbClr val="FF0000"/>
              </a:buClr>
              <a:buFont typeface="Wingdings" pitchFamily="2" charset="2"/>
              <a:buChar char="Ø"/>
            </a:pPr>
            <a:r>
              <a:rPr lang="en-US" altLang="zh-CN" sz="1600" b="1" dirty="0">
                <a:latin typeface="Calibri" pitchFamily="34" charset="0"/>
                <a:ea typeface="宋体" pitchFamily="2" charset="-122"/>
              </a:rPr>
              <a:t>First producer of fishmeal and fish oil in the world</a:t>
            </a:r>
            <a:r>
              <a:rPr lang="en-US" altLang="zh-CN" sz="1600" dirty="0">
                <a:latin typeface="Calibri" pitchFamily="34" charset="0"/>
                <a:ea typeface="宋体" pitchFamily="2" charset="-122"/>
              </a:rPr>
              <a:t>.</a:t>
            </a:r>
          </a:p>
          <a:p>
            <a:pPr marL="742950" lvl="1" indent="-285750" algn="just">
              <a:lnSpc>
                <a:spcPct val="90000"/>
              </a:lnSpc>
              <a:spcBef>
                <a:spcPts val="1200"/>
              </a:spcBef>
              <a:buClr>
                <a:srgbClr val="FF0000"/>
              </a:buClr>
              <a:buFont typeface="Wingdings" pitchFamily="2" charset="2"/>
              <a:buChar char="Ø"/>
            </a:pPr>
            <a:r>
              <a:rPr lang="en-US" altLang="zh-CN" sz="1600" b="1" dirty="0">
                <a:latin typeface="Calibri" pitchFamily="34" charset="0"/>
                <a:ea typeface="宋体" pitchFamily="2" charset="-122"/>
              </a:rPr>
              <a:t>Distribution of Peruvian fisheries products to over 100 countries.</a:t>
            </a:r>
            <a:endParaRPr lang="en-US" altLang="zh-CN" sz="1600" dirty="0">
              <a:latin typeface="Calibri" pitchFamily="34" charset="0"/>
              <a:ea typeface="宋体" pitchFamily="2" charset="-122"/>
            </a:endParaRPr>
          </a:p>
          <a:p>
            <a:pPr marL="742950" lvl="1" indent="-285750" algn="just">
              <a:lnSpc>
                <a:spcPct val="90000"/>
              </a:lnSpc>
              <a:spcBef>
                <a:spcPts val="1200"/>
              </a:spcBef>
              <a:buClr>
                <a:srgbClr val="FF0000"/>
              </a:buClr>
              <a:buFont typeface="Wingdings" pitchFamily="2" charset="2"/>
              <a:buChar char="Ø"/>
            </a:pPr>
            <a:r>
              <a:rPr lang="en-US" altLang="zh-CN" sz="1600" b="1" dirty="0">
                <a:latin typeface="Calibri" pitchFamily="34" charset="0"/>
                <a:ea typeface="宋体" pitchFamily="2" charset="-122"/>
              </a:rPr>
              <a:t>Trend towards product diversification.</a:t>
            </a:r>
          </a:p>
        </p:txBody>
      </p:sp>
      <p:pic>
        <p:nvPicPr>
          <p:cNvPr id="163844" name="Picture 1"/>
          <p:cNvPicPr>
            <a:picLocks noChangeAspect="1" noChangeArrowheads="1"/>
          </p:cNvPicPr>
          <p:nvPr/>
        </p:nvPicPr>
        <p:blipFill>
          <a:blip r:embed="rId3" cstate="print"/>
          <a:srcRect/>
          <a:stretch>
            <a:fillRect/>
          </a:stretch>
        </p:blipFill>
        <p:spPr bwMode="auto">
          <a:xfrm>
            <a:off x="1143000" y="1785938"/>
            <a:ext cx="3314700" cy="4160837"/>
          </a:xfrm>
          <a:prstGeom prst="rect">
            <a:avLst/>
          </a:prstGeom>
          <a:noFill/>
          <a:ln w="9525">
            <a:noFill/>
            <a:miter lim="800000"/>
            <a:headEnd/>
            <a:tailEnd/>
          </a:ln>
        </p:spPr>
      </p:pic>
    </p:spTree>
    <p:extLst>
      <p:ext uri="{BB962C8B-B14F-4D97-AF65-F5344CB8AC3E}">
        <p14:creationId xmlns:p14="http://schemas.microsoft.com/office/powerpoint/2010/main" xmlns="" val="174808117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down)">
                                      <p:cBhvr>
                                        <p:cTn id="7" dur="500"/>
                                        <p:tgtEl>
                                          <p:spTgt spid="1638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4"/>
          <p:cNvSpPr txBox="1">
            <a:spLocks noChangeArrowheads="1"/>
          </p:cNvSpPr>
          <p:nvPr/>
        </p:nvSpPr>
        <p:spPr bwMode="auto">
          <a:xfrm>
            <a:off x="365125" y="582613"/>
            <a:ext cx="3992563" cy="276225"/>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dirty="0">
                <a:latin typeface="Calibri" pitchFamily="34" charset="0"/>
                <a:ea typeface="宋体" pitchFamily="2" charset="-122"/>
              </a:rPr>
              <a:t>FORESTRY SECTOR</a:t>
            </a:r>
            <a:endParaRPr lang="en-US" b="1" dirty="0">
              <a:latin typeface="Calibri" pitchFamily="34" charset="0"/>
              <a:ea typeface="宋体" pitchFamily="2" charset="-122"/>
            </a:endParaRPr>
          </a:p>
        </p:txBody>
      </p:sp>
      <p:sp>
        <p:nvSpPr>
          <p:cNvPr id="165891" name="Text Box 5"/>
          <p:cNvSpPr txBox="1">
            <a:spLocks noChangeArrowheads="1"/>
          </p:cNvSpPr>
          <p:nvPr/>
        </p:nvSpPr>
        <p:spPr bwMode="auto">
          <a:xfrm>
            <a:off x="3571875" y="1844824"/>
            <a:ext cx="5214938" cy="3422650"/>
          </a:xfrm>
          <a:prstGeom prst="rect">
            <a:avLst/>
          </a:prstGeom>
          <a:noFill/>
          <a:ln w="9525">
            <a:noFill/>
            <a:miter lim="800000"/>
            <a:headEnd/>
            <a:tailEnd/>
          </a:ln>
        </p:spPr>
        <p:txBody>
          <a:bodyPr>
            <a:spAutoFit/>
          </a:bodyPr>
          <a:lstStyle/>
          <a:p>
            <a:pPr marL="1200150" lvl="2" indent="-285750" algn="just">
              <a:lnSpc>
                <a:spcPct val="80000"/>
              </a:lnSpc>
              <a:spcBef>
                <a:spcPts val="1200"/>
              </a:spcBef>
              <a:buFont typeface="Wingdings" pitchFamily="2" charset="2"/>
              <a:buChar char="v"/>
            </a:pPr>
            <a:endParaRPr lang="en-US" altLang="zh-CN" sz="1600" dirty="0">
              <a:latin typeface="Calibri" pitchFamily="34" charset="0"/>
              <a:ea typeface="宋体" pitchFamily="2" charset="-122"/>
              <a:sym typeface="Wingdings" pitchFamily="2" charset="2"/>
            </a:endParaRPr>
          </a:p>
          <a:p>
            <a:pPr marL="1200150" lvl="2" indent="-285750" algn="just">
              <a:lnSpc>
                <a:spcPct val="80000"/>
              </a:lnSpc>
              <a:spcBef>
                <a:spcPts val="1200"/>
              </a:spcBef>
              <a:buClr>
                <a:srgbClr val="C00000"/>
              </a:buClr>
              <a:buFont typeface="Wingdings" pitchFamily="2" charset="2"/>
              <a:buChar char="v"/>
            </a:pPr>
            <a:r>
              <a:rPr lang="en-US" altLang="zh-CN" sz="1600" b="1" dirty="0">
                <a:latin typeface="Calibri" pitchFamily="34" charset="0"/>
                <a:ea typeface="宋体" pitchFamily="2" charset="-122"/>
              </a:rPr>
              <a:t>Presence of great biological diversity and highly valued timber.</a:t>
            </a:r>
          </a:p>
          <a:p>
            <a:pPr marL="1200150" lvl="2" indent="-285750" algn="just">
              <a:lnSpc>
                <a:spcPct val="80000"/>
              </a:lnSpc>
              <a:spcBef>
                <a:spcPts val="1200"/>
              </a:spcBef>
              <a:buClr>
                <a:srgbClr val="C00000"/>
              </a:buClr>
              <a:buFont typeface="Wingdings" pitchFamily="2" charset="2"/>
              <a:buChar char="v"/>
            </a:pPr>
            <a:r>
              <a:rPr lang="en-US" altLang="zh-CN" sz="1600" b="1" dirty="0">
                <a:latin typeface="Calibri" pitchFamily="34" charset="0"/>
                <a:ea typeface="宋体" pitchFamily="2" charset="-122"/>
              </a:rPr>
              <a:t>Development of hard tropical timber </a:t>
            </a:r>
            <a:r>
              <a:rPr lang="en-US" altLang="zh-CN" sz="1600" dirty="0">
                <a:latin typeface="Calibri" pitchFamily="34" charset="0"/>
                <a:ea typeface="宋体" pitchFamily="2" charset="-122"/>
              </a:rPr>
              <a:t>in the forest and soft timber in the highlands of the country.</a:t>
            </a:r>
          </a:p>
          <a:p>
            <a:pPr marL="1200150" lvl="2" indent="-285750" algn="just">
              <a:lnSpc>
                <a:spcPct val="80000"/>
              </a:lnSpc>
              <a:spcBef>
                <a:spcPts val="1200"/>
              </a:spcBef>
              <a:buClr>
                <a:srgbClr val="C00000"/>
              </a:buClr>
              <a:buFont typeface="Wingdings" pitchFamily="2" charset="2"/>
              <a:buChar char="v"/>
            </a:pPr>
            <a:r>
              <a:rPr lang="en-US" altLang="zh-CN" sz="1600" b="1" dirty="0">
                <a:latin typeface="Calibri" pitchFamily="34" charset="0"/>
                <a:ea typeface="宋体" pitchFamily="2" charset="-122"/>
                <a:sym typeface="Wingdings" pitchFamily="2" charset="2"/>
              </a:rPr>
              <a:t>2nd country with the largest natural forest area </a:t>
            </a:r>
            <a:r>
              <a:rPr lang="en-US" altLang="zh-CN" sz="1600" dirty="0">
                <a:latin typeface="Calibri" pitchFamily="34" charset="0"/>
                <a:ea typeface="宋体" pitchFamily="2" charset="-122"/>
                <a:sym typeface="Wingdings" pitchFamily="2" charset="2"/>
              </a:rPr>
              <a:t>in Latin America.</a:t>
            </a:r>
          </a:p>
          <a:p>
            <a:pPr marL="1200150" lvl="2" indent="-285750" algn="just">
              <a:lnSpc>
                <a:spcPct val="80000"/>
              </a:lnSpc>
              <a:spcBef>
                <a:spcPts val="1200"/>
              </a:spcBef>
              <a:buClr>
                <a:srgbClr val="C00000"/>
              </a:buClr>
              <a:buFont typeface="Wingdings" pitchFamily="2" charset="2"/>
              <a:buChar char="v"/>
            </a:pPr>
            <a:r>
              <a:rPr lang="en-US" altLang="zh-CN" sz="1600" b="1" dirty="0">
                <a:latin typeface="Calibri" pitchFamily="34" charset="0"/>
                <a:ea typeface="宋体" pitchFamily="2" charset="-122"/>
                <a:sym typeface="Wingdings" pitchFamily="2" charset="2"/>
              </a:rPr>
              <a:t>78,8 million ha of natural forests</a:t>
            </a:r>
            <a:r>
              <a:rPr lang="en-US" altLang="zh-CN" sz="1600" dirty="0">
                <a:latin typeface="Calibri" pitchFamily="34" charset="0"/>
                <a:ea typeface="宋体" pitchFamily="2" charset="-122"/>
                <a:sym typeface="Wingdings" pitchFamily="2" charset="2"/>
              </a:rPr>
              <a:t>, 10 million ha for reforestation and other areas for afforestation (plantations).</a:t>
            </a:r>
          </a:p>
          <a:p>
            <a:pPr marL="1200150" lvl="2" indent="-285750" algn="just">
              <a:lnSpc>
                <a:spcPct val="80000"/>
              </a:lnSpc>
              <a:spcBef>
                <a:spcPts val="1200"/>
              </a:spcBef>
              <a:buClr>
                <a:srgbClr val="C00000"/>
              </a:buClr>
              <a:buFont typeface="Wingdings" pitchFamily="2" charset="2"/>
              <a:buChar char="v"/>
            </a:pPr>
            <a:r>
              <a:rPr lang="en-US" altLang="zh-CN" sz="1600" b="1" dirty="0">
                <a:latin typeface="Calibri" pitchFamily="34" charset="0"/>
                <a:ea typeface="宋体" pitchFamily="2" charset="-122"/>
              </a:rPr>
              <a:t>Investment opportunities in industrial timber complexes.</a:t>
            </a:r>
            <a:endParaRPr lang="en-US" altLang="zh-CN" sz="1600" dirty="0">
              <a:latin typeface="Calibri" pitchFamily="34" charset="0"/>
              <a:ea typeface="宋体" pitchFamily="2" charset="-122"/>
            </a:endParaRPr>
          </a:p>
        </p:txBody>
      </p:sp>
      <p:pic>
        <p:nvPicPr>
          <p:cNvPr id="165892" name="Picture 1"/>
          <p:cNvPicPr>
            <a:picLocks noChangeAspect="1" noChangeArrowheads="1"/>
          </p:cNvPicPr>
          <p:nvPr/>
        </p:nvPicPr>
        <p:blipFill>
          <a:blip r:embed="rId3" cstate="print"/>
          <a:srcRect/>
          <a:stretch>
            <a:fillRect/>
          </a:stretch>
        </p:blipFill>
        <p:spPr bwMode="auto">
          <a:xfrm>
            <a:off x="500063" y="2000250"/>
            <a:ext cx="3878262" cy="3946525"/>
          </a:xfrm>
          <a:prstGeom prst="rect">
            <a:avLst/>
          </a:prstGeom>
          <a:noFill/>
          <a:ln w="9525">
            <a:noFill/>
            <a:miter lim="800000"/>
            <a:headEnd/>
            <a:tailEnd/>
          </a:ln>
        </p:spPr>
      </p:pic>
    </p:spTree>
    <p:extLst>
      <p:ext uri="{BB962C8B-B14F-4D97-AF65-F5344CB8AC3E}">
        <p14:creationId xmlns:p14="http://schemas.microsoft.com/office/powerpoint/2010/main" xmlns="" val="56471544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wipe(down)">
                                      <p:cBhvr>
                                        <p:cTn id="7" dur="500"/>
                                        <p:tgtEl>
                                          <p:spTgt spid="1658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5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4"/>
          <p:cNvSpPr txBox="1">
            <a:spLocks noChangeArrowheads="1"/>
          </p:cNvSpPr>
          <p:nvPr/>
        </p:nvSpPr>
        <p:spPr bwMode="auto">
          <a:xfrm>
            <a:off x="538163" y="582613"/>
            <a:ext cx="4319587" cy="275460"/>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dirty="0">
                <a:latin typeface="Calibri" pitchFamily="34" charset="0"/>
                <a:ea typeface="宋体" pitchFamily="2" charset="-122"/>
              </a:rPr>
              <a:t>TEXTILE SECTOR</a:t>
            </a:r>
          </a:p>
        </p:txBody>
      </p:sp>
      <p:sp>
        <p:nvSpPr>
          <p:cNvPr id="167939" name="Text Box 6"/>
          <p:cNvSpPr txBox="1">
            <a:spLocks noChangeArrowheads="1"/>
          </p:cNvSpPr>
          <p:nvPr/>
        </p:nvSpPr>
        <p:spPr bwMode="auto">
          <a:xfrm>
            <a:off x="4211960" y="1772816"/>
            <a:ext cx="4500563" cy="3639714"/>
          </a:xfrm>
          <a:prstGeom prst="rect">
            <a:avLst/>
          </a:prstGeom>
          <a:noFill/>
          <a:ln w="9525">
            <a:noFill/>
            <a:miter lim="800000"/>
            <a:headEnd/>
            <a:tailEnd/>
          </a:ln>
        </p:spPr>
        <p:txBody>
          <a:bodyPr>
            <a:spAutoFit/>
          </a:bodyPr>
          <a:lstStyle/>
          <a:p>
            <a:pPr marL="742950" lvl="1" indent="-285750" algn="just">
              <a:lnSpc>
                <a:spcPct val="85000"/>
              </a:lnSpc>
              <a:spcBef>
                <a:spcPts val="1200"/>
              </a:spcBef>
              <a:buClr>
                <a:srgbClr val="FF0000"/>
              </a:buClr>
              <a:buFont typeface="Wingdings" pitchFamily="2" charset="2"/>
              <a:buChar char="v"/>
            </a:pPr>
            <a:r>
              <a:rPr lang="en-US" altLang="zh-CN" sz="1600" b="1" dirty="0">
                <a:latin typeface="Calibri" pitchFamily="34" charset="0"/>
                <a:ea typeface="宋体" pitchFamily="2" charset="-122"/>
              </a:rPr>
              <a:t>Recognized quality of Peruvian pima cotton, considered as one of the most demanded and finest fiber in the world. </a:t>
            </a:r>
          </a:p>
          <a:p>
            <a:pPr marL="742950" lvl="1" indent="-285750" algn="just">
              <a:lnSpc>
                <a:spcPct val="85000"/>
              </a:lnSpc>
              <a:spcBef>
                <a:spcPts val="1200"/>
              </a:spcBef>
              <a:buClr>
                <a:srgbClr val="FF0000"/>
              </a:buClr>
              <a:buFont typeface="Wingdings" pitchFamily="2" charset="2"/>
              <a:buChar char="v"/>
            </a:pPr>
            <a:r>
              <a:rPr lang="en-US" altLang="zh-CN" sz="1600" b="1" dirty="0">
                <a:latin typeface="Calibri" pitchFamily="34" charset="0"/>
                <a:ea typeface="宋体" pitchFamily="2" charset="-122"/>
              </a:rPr>
              <a:t>First world producer of the finest South American </a:t>
            </a:r>
            <a:r>
              <a:rPr lang="en-US" altLang="zh-CN" sz="1600" b="1" dirty="0" err="1">
                <a:latin typeface="Calibri" pitchFamily="34" charset="0"/>
                <a:ea typeface="宋体" pitchFamily="2" charset="-122"/>
              </a:rPr>
              <a:t>camelids</a:t>
            </a:r>
            <a:r>
              <a:rPr lang="en-US" altLang="zh-CN" sz="1600" b="1" dirty="0">
                <a:latin typeface="Calibri" pitchFamily="34" charset="0"/>
                <a:ea typeface="宋体" pitchFamily="2" charset="-122"/>
              </a:rPr>
              <a:t> fibers: alpaca and vicuna.</a:t>
            </a:r>
            <a:endParaRPr lang="en-US" altLang="zh-CN" sz="1600" dirty="0">
              <a:latin typeface="Calibri" pitchFamily="34" charset="0"/>
              <a:ea typeface="宋体" pitchFamily="2" charset="-122"/>
            </a:endParaRPr>
          </a:p>
          <a:p>
            <a:pPr marL="742950" lvl="1" indent="-285750" algn="just">
              <a:lnSpc>
                <a:spcPct val="85000"/>
              </a:lnSpc>
              <a:spcBef>
                <a:spcPts val="1200"/>
              </a:spcBef>
              <a:buClr>
                <a:srgbClr val="FF0000"/>
              </a:buClr>
              <a:buFont typeface="Wingdings" pitchFamily="2" charset="2"/>
              <a:buChar char="v"/>
            </a:pPr>
            <a:r>
              <a:rPr lang="en-US" altLang="zh-CN" sz="1600" dirty="0">
                <a:latin typeface="Calibri" pitchFamily="34" charset="0"/>
                <a:ea typeface="宋体" pitchFamily="2" charset="-122"/>
              </a:rPr>
              <a:t>Long textile tradition favors </a:t>
            </a:r>
            <a:r>
              <a:rPr lang="en-US" altLang="zh-CN" sz="1600" b="1" dirty="0">
                <a:latin typeface="Calibri" pitchFamily="34" charset="0"/>
                <a:ea typeface="宋体" pitchFamily="2" charset="-122"/>
              </a:rPr>
              <a:t>workforce professionalization and training.</a:t>
            </a:r>
            <a:endParaRPr lang="en-US" altLang="zh-CN" sz="1600" dirty="0">
              <a:latin typeface="Calibri" pitchFamily="34" charset="0"/>
              <a:ea typeface="宋体" pitchFamily="2" charset="-122"/>
            </a:endParaRPr>
          </a:p>
          <a:p>
            <a:pPr marL="742950" lvl="1" indent="-285750" algn="just">
              <a:lnSpc>
                <a:spcPct val="85000"/>
              </a:lnSpc>
              <a:spcBef>
                <a:spcPts val="1200"/>
              </a:spcBef>
              <a:buClr>
                <a:srgbClr val="FF0000"/>
              </a:buClr>
              <a:buFont typeface="Wingdings" pitchFamily="2" charset="2"/>
              <a:buChar char="v"/>
            </a:pPr>
            <a:r>
              <a:rPr lang="en-US" altLang="zh-CN" sz="1600" b="1" dirty="0">
                <a:latin typeface="Calibri" pitchFamily="34" charset="0"/>
                <a:ea typeface="宋体" pitchFamily="2" charset="-122"/>
              </a:rPr>
              <a:t>International recognition as “full package” supplier </a:t>
            </a:r>
            <a:r>
              <a:rPr lang="en-US" altLang="zh-CN" sz="1600" dirty="0">
                <a:latin typeface="Calibri" pitchFamily="34" charset="0"/>
                <a:ea typeface="宋体" pitchFamily="2" charset="-122"/>
              </a:rPr>
              <a:t>of the best brands in the world.</a:t>
            </a:r>
          </a:p>
          <a:p>
            <a:pPr marL="742950" lvl="1" indent="-285750" algn="just">
              <a:lnSpc>
                <a:spcPct val="85000"/>
              </a:lnSpc>
              <a:spcBef>
                <a:spcPts val="1200"/>
              </a:spcBef>
              <a:buClr>
                <a:srgbClr val="FF0000"/>
              </a:buClr>
              <a:buFont typeface="Wingdings" pitchFamily="2" charset="2"/>
              <a:buChar char="v"/>
            </a:pPr>
            <a:r>
              <a:rPr lang="en-US" altLang="zh-CN" sz="1600" b="1" dirty="0">
                <a:latin typeface="Calibri" pitchFamily="34" charset="0"/>
                <a:ea typeface="宋体" pitchFamily="2" charset="-122"/>
              </a:rPr>
              <a:t>Sound trend </a:t>
            </a:r>
            <a:r>
              <a:rPr lang="en-US" altLang="zh-CN" sz="1600" b="1" dirty="0" smtClean="0">
                <a:latin typeface="Calibri" pitchFamily="34" charset="0"/>
                <a:ea typeface="宋体" pitchFamily="2" charset="-122"/>
              </a:rPr>
              <a:t>towards textile and apparel exports </a:t>
            </a:r>
            <a:r>
              <a:rPr lang="en-US" altLang="zh-CN" sz="1600" b="1" dirty="0">
                <a:latin typeface="Calibri" pitchFamily="34" charset="0"/>
                <a:ea typeface="宋体" pitchFamily="2" charset="-122"/>
              </a:rPr>
              <a:t>growth. </a:t>
            </a:r>
            <a:r>
              <a:rPr lang="en-US" altLang="zh-CN" sz="1600" dirty="0">
                <a:latin typeface="Calibri" pitchFamily="34" charset="0"/>
                <a:ea typeface="宋体" pitchFamily="2" charset="-122"/>
              </a:rPr>
              <a:t>Annual average growth of 10% in the last 10 years. Reaching its maximum level in 2008: US$ 2,000 million.</a:t>
            </a:r>
          </a:p>
        </p:txBody>
      </p:sp>
      <p:pic>
        <p:nvPicPr>
          <p:cNvPr id="167940" name="Picture 1"/>
          <p:cNvPicPr>
            <a:picLocks noChangeAspect="1" noChangeArrowheads="1"/>
          </p:cNvPicPr>
          <p:nvPr/>
        </p:nvPicPr>
        <p:blipFill>
          <a:blip r:embed="rId3" cstate="print"/>
          <a:srcRect/>
          <a:stretch>
            <a:fillRect/>
          </a:stretch>
        </p:blipFill>
        <p:spPr bwMode="auto">
          <a:xfrm>
            <a:off x="642938" y="1714500"/>
            <a:ext cx="3794125" cy="4518025"/>
          </a:xfrm>
          <a:prstGeom prst="rect">
            <a:avLst/>
          </a:prstGeom>
          <a:noFill/>
          <a:ln w="9525">
            <a:noFill/>
            <a:miter lim="800000"/>
            <a:headEnd/>
            <a:tailEnd/>
          </a:ln>
        </p:spPr>
      </p:pic>
    </p:spTree>
    <p:extLst>
      <p:ext uri="{BB962C8B-B14F-4D97-AF65-F5344CB8AC3E}">
        <p14:creationId xmlns:p14="http://schemas.microsoft.com/office/powerpoint/2010/main" xmlns="" val="299395110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wipe(down)">
                                      <p:cBhvr>
                                        <p:cTn id="7" dur="500"/>
                                        <p:tgtEl>
                                          <p:spTgt spid="1679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7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461714" y="2441575"/>
            <a:ext cx="8286750" cy="642938"/>
          </a:xfrm>
          <a:prstGeom prst="rect">
            <a:avLst/>
          </a:prstGeom>
          <a:solidFill>
            <a:schemeClr val="tx1">
              <a:lumMod val="65000"/>
              <a:lumOff val="35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361950" indent="-361950" eaLnBrk="1" hangingPunct="1">
              <a:lnSpc>
                <a:spcPct val="90000"/>
              </a:lnSpc>
              <a:spcBef>
                <a:spcPts val="1800"/>
              </a:spcBef>
              <a:buClr>
                <a:schemeClr val="bg1"/>
              </a:buClr>
              <a:buFont typeface="Wingdings" pitchFamily="2" charset="2"/>
              <a:buAutoNum type="arabicPeriod"/>
              <a:defRPr/>
            </a:pPr>
            <a:r>
              <a:rPr lang="en-US" sz="2400" b="1" dirty="0">
                <a:solidFill>
                  <a:schemeClr val="bg1"/>
                </a:solidFill>
                <a:latin typeface="Calibri" pitchFamily="34" charset="0"/>
                <a:cs typeface="Calibri" pitchFamily="34" charset="0"/>
              </a:rPr>
              <a:t>Internationally acknowledged macroeconomic stability</a:t>
            </a:r>
          </a:p>
        </p:txBody>
      </p:sp>
      <p:sp>
        <p:nvSpPr>
          <p:cNvPr id="142339" name="3 CuadroTexto"/>
          <p:cNvSpPr txBox="1">
            <a:spLocks noChangeArrowheads="1"/>
          </p:cNvSpPr>
          <p:nvPr/>
        </p:nvSpPr>
        <p:spPr bwMode="auto">
          <a:xfrm>
            <a:off x="357188" y="357188"/>
            <a:ext cx="4646612" cy="400110"/>
          </a:xfrm>
          <a:prstGeom prst="rect">
            <a:avLst/>
          </a:prstGeom>
          <a:noFill/>
          <a:ln w="9525">
            <a:noFill/>
            <a:miter lim="800000"/>
            <a:headEnd/>
            <a:tailEnd/>
          </a:ln>
        </p:spPr>
        <p:txBody>
          <a:bodyPr>
            <a:spAutoFit/>
          </a:bodyPr>
          <a:lstStyle/>
          <a:p>
            <a:r>
              <a:rPr lang="en-US" b="1" dirty="0">
                <a:solidFill>
                  <a:srgbClr val="000000"/>
                </a:solidFill>
                <a:latin typeface="Calibri" pitchFamily="34" charset="0"/>
                <a:cs typeface="Calibri" pitchFamily="34" charset="0"/>
              </a:rPr>
              <a:t>WHY INVEST IN PERU?</a:t>
            </a:r>
            <a:endParaRPr lang="en-US" dirty="0">
              <a:solidFill>
                <a:srgbClr val="000000"/>
              </a:solidFill>
              <a:latin typeface="Calibri" pitchFamily="34" charset="0"/>
              <a:cs typeface="Calibri" pitchFamily="34" charset="0"/>
            </a:endParaRPr>
          </a:p>
        </p:txBody>
      </p:sp>
      <p:sp>
        <p:nvSpPr>
          <p:cNvPr id="6" name="Rectangle 3"/>
          <p:cNvSpPr txBox="1">
            <a:spLocks noChangeArrowheads="1"/>
          </p:cNvSpPr>
          <p:nvPr/>
        </p:nvSpPr>
        <p:spPr>
          <a:xfrm>
            <a:off x="428625" y="3370263"/>
            <a:ext cx="8286750" cy="642937"/>
          </a:xfrm>
          <a:prstGeom prst="rect">
            <a:avLst/>
          </a:prstGeom>
          <a:solidFill>
            <a:schemeClr val="tx1">
              <a:lumMod val="65000"/>
              <a:lumOff val="35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457200" indent="-457200">
              <a:lnSpc>
                <a:spcPct val="90000"/>
              </a:lnSpc>
              <a:spcBef>
                <a:spcPts val="1800"/>
              </a:spcBef>
              <a:buClr>
                <a:srgbClr val="FFFFFF"/>
              </a:buClr>
              <a:buFont typeface="+mj-lt"/>
              <a:buAutoNum type="arabicPeriod" startAt="2"/>
              <a:defRPr/>
            </a:pPr>
            <a:r>
              <a:rPr lang="en-US" sz="2400" b="1" dirty="0">
                <a:solidFill>
                  <a:srgbClr val="FFFFFF"/>
                </a:solidFill>
                <a:latin typeface="Calibri" pitchFamily="34" charset="0"/>
                <a:cs typeface="Calibri" pitchFamily="34" charset="0"/>
              </a:rPr>
              <a:t>Friendly investment environment</a:t>
            </a:r>
          </a:p>
        </p:txBody>
      </p:sp>
      <p:sp>
        <p:nvSpPr>
          <p:cNvPr id="7" name="Rectangle 3"/>
          <p:cNvSpPr txBox="1">
            <a:spLocks noChangeArrowheads="1"/>
          </p:cNvSpPr>
          <p:nvPr/>
        </p:nvSpPr>
        <p:spPr>
          <a:xfrm>
            <a:off x="395536" y="4370388"/>
            <a:ext cx="8286750" cy="642937"/>
          </a:xfrm>
          <a:prstGeom prst="rect">
            <a:avLst/>
          </a:prstGeom>
          <a:solidFill>
            <a:schemeClr val="tx1">
              <a:lumMod val="65000"/>
              <a:lumOff val="35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nchor="ctr"/>
          <a:lstStyle/>
          <a:p>
            <a:pPr marL="457200" indent="-457200">
              <a:lnSpc>
                <a:spcPct val="90000"/>
              </a:lnSpc>
              <a:spcBef>
                <a:spcPts val="2400"/>
              </a:spcBef>
              <a:buClr>
                <a:srgbClr val="FFFFFF"/>
              </a:buClr>
              <a:buFont typeface="+mj-lt"/>
              <a:buAutoNum type="arabicPeriod" startAt="3"/>
              <a:defRPr/>
            </a:pPr>
            <a:r>
              <a:rPr lang="en-US" sz="2400" b="1" dirty="0">
                <a:solidFill>
                  <a:srgbClr val="FFFFFF"/>
                </a:solidFill>
                <a:latin typeface="Calibri" pitchFamily="34" charset="0"/>
                <a:cs typeface="Calibri" pitchFamily="34" charset="0"/>
              </a:rPr>
              <a:t>Open trade and market access policy</a:t>
            </a:r>
          </a:p>
        </p:txBody>
      </p:sp>
    </p:spTree>
    <p:extLst>
      <p:ext uri="{BB962C8B-B14F-4D97-AF65-F5344CB8AC3E}">
        <p14:creationId xmlns:p14="http://schemas.microsoft.com/office/powerpoint/2010/main" xmlns="" val="1984848754"/>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7346">
                                            <p:bg/>
                                          </p:spTgt>
                                        </p:tgtEl>
                                        <p:attrNameLst>
                                          <p:attrName>style.visibility</p:attrName>
                                        </p:attrNameLst>
                                      </p:cBhvr>
                                      <p:to>
                                        <p:strVal val="visible"/>
                                      </p:to>
                                    </p:set>
                                    <p:animEffect transition="in" filter="fade">
                                      <p:cBhvr>
                                        <p:cTn id="7" dur="1000"/>
                                        <p:tgtEl>
                                          <p:spTgt spid="57346">
                                            <p:bg/>
                                          </p:spTgt>
                                        </p:tgtEl>
                                      </p:cBhvr>
                                    </p:animEffect>
                                    <p:anim calcmode="lin" valueType="num">
                                      <p:cBhvr>
                                        <p:cTn id="8" dur="1000" fill="hold"/>
                                        <p:tgtEl>
                                          <p:spTgt spid="57346">
                                            <p:bg/>
                                          </p:spTgt>
                                        </p:tgtEl>
                                        <p:attrNameLst>
                                          <p:attrName>ppt_x</p:attrName>
                                        </p:attrNameLst>
                                      </p:cBhvr>
                                      <p:tavLst>
                                        <p:tav tm="0">
                                          <p:val>
                                            <p:strVal val="#ppt_x"/>
                                          </p:val>
                                        </p:tav>
                                        <p:tav tm="100000">
                                          <p:val>
                                            <p:strVal val="#ppt_x"/>
                                          </p:val>
                                        </p:tav>
                                      </p:tavLst>
                                    </p:anim>
                                    <p:anim calcmode="lin" valueType="num">
                                      <p:cBhvr>
                                        <p:cTn id="9" dur="900" decel="100000" fill="hold"/>
                                        <p:tgtEl>
                                          <p:spTgt spid="5734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346">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7346">
                                            <p:txEl>
                                              <p:pRg st="0" end="0"/>
                                            </p:txEl>
                                          </p:spTgt>
                                        </p:tgtEl>
                                        <p:attrNameLst>
                                          <p:attrName>style.visibility</p:attrName>
                                        </p:attrNameLst>
                                      </p:cBhvr>
                                      <p:to>
                                        <p:strVal val="visible"/>
                                      </p:to>
                                    </p:set>
                                    <p:animEffect transition="in" filter="fade">
                                      <p:cBhvr>
                                        <p:cTn id="13" dur="1000"/>
                                        <p:tgtEl>
                                          <p:spTgt spid="57346">
                                            <p:txEl>
                                              <p:pRg st="0" end="0"/>
                                            </p:txEl>
                                          </p:spTgt>
                                        </p:tgtEl>
                                      </p:cBhvr>
                                    </p:animEffect>
                                    <p:anim calcmode="lin" valueType="num">
                                      <p:cBhvr>
                                        <p:cTn id="14" dur="1000" fill="hold"/>
                                        <p:tgtEl>
                                          <p:spTgt spid="5734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734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7346">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000"/>
                            </p:stCondLst>
                            <p:childTnLst>
                              <p:par>
                                <p:cTn id="18" presetID="3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4"/>
          <p:cNvSpPr txBox="1">
            <a:spLocks noChangeArrowheads="1"/>
          </p:cNvSpPr>
          <p:nvPr/>
        </p:nvSpPr>
        <p:spPr bwMode="auto">
          <a:xfrm>
            <a:off x="323850" y="582613"/>
            <a:ext cx="3651250" cy="312737"/>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sz="2400" b="1">
                <a:solidFill>
                  <a:schemeClr val="bg1"/>
                </a:solidFill>
                <a:latin typeface="Calibri" pitchFamily="34" charset="0"/>
                <a:ea typeface="宋体" pitchFamily="2" charset="-122"/>
              </a:rPr>
              <a:t>MINING SECTOR</a:t>
            </a:r>
            <a:endParaRPr lang="en-US" sz="2400" b="1">
              <a:solidFill>
                <a:schemeClr val="bg1"/>
              </a:solidFill>
              <a:latin typeface="Calibri" pitchFamily="34" charset="0"/>
              <a:ea typeface="宋体" pitchFamily="2" charset="-122"/>
            </a:endParaRPr>
          </a:p>
        </p:txBody>
      </p:sp>
      <p:sp>
        <p:nvSpPr>
          <p:cNvPr id="169987" name="Text Box 3"/>
          <p:cNvSpPr txBox="1">
            <a:spLocks noChangeArrowheads="1"/>
          </p:cNvSpPr>
          <p:nvPr/>
        </p:nvSpPr>
        <p:spPr bwMode="auto">
          <a:xfrm>
            <a:off x="4286250" y="1412875"/>
            <a:ext cx="4572000" cy="5047536"/>
          </a:xfrm>
          <a:prstGeom prst="rect">
            <a:avLst/>
          </a:prstGeom>
          <a:noFill/>
          <a:ln w="9525">
            <a:noFill/>
            <a:miter lim="800000"/>
            <a:headEnd/>
            <a:tailEnd/>
          </a:ln>
        </p:spPr>
        <p:txBody>
          <a:bodyPr>
            <a:spAutoFit/>
          </a:bodyPr>
          <a:lstStyle/>
          <a:p>
            <a:pPr marL="742950" lvl="1" indent="-285750" algn="just">
              <a:spcBef>
                <a:spcPts val="1200"/>
              </a:spcBef>
              <a:buClr>
                <a:srgbClr val="FF0000"/>
              </a:buClr>
              <a:buFont typeface="Wingdings" pitchFamily="2" charset="2"/>
              <a:buChar char="Ø"/>
            </a:pPr>
            <a:endParaRPr lang="en-US" sz="1600" dirty="0">
              <a:latin typeface="Calibri" pitchFamily="34" charset="0"/>
            </a:endParaRPr>
          </a:p>
          <a:p>
            <a:pPr marL="742950" lvl="1" indent="-285750" algn="just">
              <a:spcBef>
                <a:spcPts val="1200"/>
              </a:spcBef>
              <a:buClr>
                <a:srgbClr val="FF0000"/>
              </a:buClr>
              <a:buFont typeface="Wingdings" pitchFamily="2" charset="2"/>
              <a:buChar char="v"/>
            </a:pPr>
            <a:r>
              <a:rPr lang="en-US" sz="1600" b="1" dirty="0" err="1">
                <a:latin typeface="Calibri" pitchFamily="34" charset="0"/>
              </a:rPr>
              <a:t>Polymetallic</a:t>
            </a:r>
            <a:r>
              <a:rPr lang="en-US" sz="1600" b="1" dirty="0">
                <a:latin typeface="Calibri" pitchFamily="34" charset="0"/>
              </a:rPr>
              <a:t> country</a:t>
            </a:r>
            <a:r>
              <a:rPr lang="en-US" sz="1600" dirty="0">
                <a:latin typeface="Calibri" pitchFamily="34" charset="0"/>
              </a:rPr>
              <a:t>, second in copper, third in zinc and first in silver reserves worldwide.</a:t>
            </a:r>
          </a:p>
          <a:p>
            <a:pPr marL="742950" lvl="1" indent="-285750" algn="just">
              <a:spcBef>
                <a:spcPts val="1200"/>
              </a:spcBef>
              <a:buClr>
                <a:srgbClr val="FF0000"/>
              </a:buClr>
              <a:buFont typeface="Wingdings" pitchFamily="2" charset="2"/>
              <a:buChar char="v"/>
            </a:pPr>
            <a:r>
              <a:rPr lang="en-US" sz="1600" dirty="0" smtClean="0">
                <a:latin typeface="Calibri" pitchFamily="34" charset="0"/>
              </a:rPr>
              <a:t>13.61 </a:t>
            </a:r>
            <a:r>
              <a:rPr lang="en-US" sz="1600" dirty="0">
                <a:latin typeface="Calibri" pitchFamily="34" charset="0"/>
              </a:rPr>
              <a:t>% of the territory is subject to mining concessions, </a:t>
            </a:r>
            <a:r>
              <a:rPr lang="en-US" sz="1600" b="1" dirty="0">
                <a:latin typeface="Calibri" pitchFamily="34" charset="0"/>
              </a:rPr>
              <a:t>and only </a:t>
            </a:r>
            <a:r>
              <a:rPr lang="en-US" sz="1600" b="1" dirty="0" smtClean="0">
                <a:latin typeface="Calibri" pitchFamily="34" charset="0"/>
              </a:rPr>
              <a:t>1.09 </a:t>
            </a:r>
            <a:r>
              <a:rPr lang="en-US" sz="1600" b="1" dirty="0">
                <a:latin typeface="Calibri" pitchFamily="34" charset="0"/>
              </a:rPr>
              <a:t>% is used for mining exploration and exploitation.</a:t>
            </a:r>
          </a:p>
          <a:p>
            <a:pPr marL="742950" lvl="1" indent="-285750" algn="just">
              <a:spcBef>
                <a:spcPts val="1200"/>
              </a:spcBef>
              <a:buClr>
                <a:srgbClr val="FF0000"/>
              </a:buClr>
              <a:buFont typeface="Wingdings" pitchFamily="2" charset="2"/>
              <a:buChar char="v"/>
            </a:pPr>
            <a:r>
              <a:rPr lang="en-US" altLang="zh-CN" sz="1600" b="1" dirty="0">
                <a:latin typeface="Calibri" pitchFamily="34" charset="0"/>
                <a:ea typeface="宋体" pitchFamily="2" charset="-122"/>
                <a:cs typeface="Tahoma" pitchFamily="34" charset="0"/>
                <a:sym typeface="Wingdings" pitchFamily="2" charset="2"/>
              </a:rPr>
              <a:t>Worldwide: </a:t>
            </a:r>
            <a:r>
              <a:rPr lang="en-US" altLang="zh-CN" sz="1600" dirty="0" smtClean="0">
                <a:latin typeface="Calibri" pitchFamily="34" charset="0"/>
                <a:ea typeface="宋体" pitchFamily="2" charset="-122"/>
                <a:cs typeface="Tahoma" pitchFamily="34" charset="0"/>
                <a:sym typeface="Wingdings" pitchFamily="2" charset="2"/>
              </a:rPr>
              <a:t>second producer of copper and 3</a:t>
            </a:r>
            <a:r>
              <a:rPr lang="en-US" altLang="zh-CN" sz="1600" baseline="30000" dirty="0" smtClean="0">
                <a:latin typeface="Calibri" pitchFamily="34" charset="0"/>
                <a:ea typeface="宋体" pitchFamily="2" charset="-122"/>
                <a:cs typeface="Tahoma" pitchFamily="34" charset="0"/>
                <a:sym typeface="Wingdings" pitchFamily="2" charset="2"/>
              </a:rPr>
              <a:t>rd</a:t>
            </a:r>
            <a:r>
              <a:rPr lang="en-US" altLang="zh-CN" sz="1600" dirty="0" smtClean="0">
                <a:latin typeface="Calibri" pitchFamily="34" charset="0"/>
                <a:ea typeface="宋体" pitchFamily="2" charset="-122"/>
                <a:cs typeface="Tahoma" pitchFamily="34" charset="0"/>
                <a:sym typeface="Wingdings" pitchFamily="2" charset="2"/>
              </a:rPr>
              <a:t> of silver, tin and zinc. </a:t>
            </a:r>
            <a:r>
              <a:rPr lang="en-US" altLang="zh-CN" sz="1600" b="1" dirty="0">
                <a:latin typeface="Calibri" pitchFamily="34" charset="0"/>
                <a:ea typeface="宋体" pitchFamily="2" charset="-122"/>
                <a:cs typeface="Tahoma" pitchFamily="34" charset="0"/>
                <a:sym typeface="Wingdings" pitchFamily="2" charset="2"/>
              </a:rPr>
              <a:t>In Latin America</a:t>
            </a:r>
            <a:r>
              <a:rPr lang="en-US" altLang="zh-CN" sz="1600" dirty="0">
                <a:latin typeface="Calibri" pitchFamily="34" charset="0"/>
                <a:ea typeface="宋体" pitchFamily="2" charset="-122"/>
                <a:cs typeface="Tahoma" pitchFamily="34" charset="0"/>
                <a:sym typeface="Wingdings" pitchFamily="2" charset="2"/>
              </a:rPr>
              <a:t>: 1</a:t>
            </a:r>
            <a:r>
              <a:rPr lang="en-US" altLang="zh-CN" sz="1600" baseline="30000" dirty="0">
                <a:latin typeface="Calibri" pitchFamily="34" charset="0"/>
                <a:ea typeface="宋体" pitchFamily="2" charset="-122"/>
                <a:cs typeface="Tahoma" pitchFamily="34" charset="0"/>
                <a:sym typeface="Wingdings" pitchFamily="2" charset="2"/>
              </a:rPr>
              <a:t>st</a:t>
            </a:r>
            <a:r>
              <a:rPr lang="en-US" altLang="zh-CN" sz="1600" dirty="0">
                <a:latin typeface="Calibri" pitchFamily="34" charset="0"/>
                <a:ea typeface="宋体" pitchFamily="2" charset="-122"/>
                <a:cs typeface="Tahoma" pitchFamily="34" charset="0"/>
                <a:sym typeface="Wingdings" pitchFamily="2" charset="2"/>
              </a:rPr>
              <a:t> gold, zinc, tin and lead </a:t>
            </a:r>
            <a:r>
              <a:rPr lang="en-US" altLang="zh-CN" sz="1600" dirty="0" smtClean="0">
                <a:latin typeface="Calibri" pitchFamily="34" charset="0"/>
                <a:ea typeface="宋体" pitchFamily="2" charset="-122"/>
                <a:cs typeface="Tahoma" pitchFamily="34" charset="0"/>
                <a:sym typeface="Wingdings" pitchFamily="2" charset="2"/>
              </a:rPr>
              <a:t>producer; </a:t>
            </a:r>
            <a:r>
              <a:rPr lang="en-US" altLang="zh-CN" sz="1600" dirty="0">
                <a:latin typeface="Calibri" pitchFamily="34" charset="0"/>
                <a:ea typeface="宋体" pitchFamily="2" charset="-122"/>
                <a:cs typeface="Tahoma" pitchFamily="34" charset="0"/>
                <a:sym typeface="Wingdings" pitchFamily="2" charset="2"/>
              </a:rPr>
              <a:t>and 2</a:t>
            </a:r>
            <a:r>
              <a:rPr lang="en-US" altLang="zh-CN" sz="1600" baseline="30000" dirty="0">
                <a:latin typeface="Calibri" pitchFamily="34" charset="0"/>
                <a:ea typeface="宋体" pitchFamily="2" charset="-122"/>
                <a:cs typeface="Tahoma" pitchFamily="34" charset="0"/>
                <a:sym typeface="Wingdings" pitchFamily="2" charset="2"/>
              </a:rPr>
              <a:t>nd</a:t>
            </a:r>
            <a:r>
              <a:rPr lang="en-US" altLang="zh-CN" sz="1600" dirty="0">
                <a:latin typeface="Calibri" pitchFamily="34" charset="0"/>
                <a:ea typeface="宋体" pitchFamily="2" charset="-122"/>
                <a:cs typeface="Tahoma" pitchFamily="34" charset="0"/>
                <a:sym typeface="Wingdings" pitchFamily="2" charset="2"/>
              </a:rPr>
              <a:t> copper, silver and molybdenum producer.</a:t>
            </a:r>
          </a:p>
          <a:p>
            <a:pPr marL="742950" lvl="1" indent="-285750" algn="just">
              <a:spcBef>
                <a:spcPts val="1200"/>
              </a:spcBef>
              <a:buClr>
                <a:srgbClr val="FF0000"/>
              </a:buClr>
              <a:buFont typeface="Wingdings" pitchFamily="2" charset="2"/>
              <a:buChar char="v"/>
            </a:pPr>
            <a:r>
              <a:rPr lang="en-US" sz="1600" b="1" dirty="0">
                <a:latin typeface="Calibri" pitchFamily="34" charset="0"/>
              </a:rPr>
              <a:t>In 2011, mining exports grew by 23.25% </a:t>
            </a:r>
            <a:r>
              <a:rPr lang="en-US" sz="1600" dirty="0">
                <a:latin typeface="Calibri" pitchFamily="34" charset="0"/>
              </a:rPr>
              <a:t>despite having registered a drop in the volume of production of most minerals.</a:t>
            </a:r>
          </a:p>
          <a:p>
            <a:pPr marL="742950" lvl="1" indent="-285750" algn="just">
              <a:spcBef>
                <a:spcPts val="1200"/>
              </a:spcBef>
              <a:buClr>
                <a:srgbClr val="FF0000"/>
              </a:buClr>
              <a:buFont typeface="Wingdings" pitchFamily="2" charset="2"/>
              <a:buChar char="v"/>
            </a:pPr>
            <a:r>
              <a:rPr lang="en-US" sz="1600" b="1" dirty="0">
                <a:latin typeface="Calibri" pitchFamily="34" charset="0"/>
              </a:rPr>
              <a:t>Peru is one of the few countries with non-metallic mineral deposits, such as mercury, selenium and cadmium.</a:t>
            </a:r>
            <a:endParaRPr lang="en-US" sz="1600" dirty="0">
              <a:latin typeface="Calibri" pitchFamily="34" charset="0"/>
            </a:endParaRPr>
          </a:p>
        </p:txBody>
      </p:sp>
      <p:pic>
        <p:nvPicPr>
          <p:cNvPr id="169988" name="Picture 1"/>
          <p:cNvPicPr>
            <a:picLocks noChangeAspect="1" noChangeArrowheads="1"/>
          </p:cNvPicPr>
          <p:nvPr/>
        </p:nvPicPr>
        <p:blipFill>
          <a:blip r:embed="rId3" cstate="print"/>
          <a:srcRect/>
          <a:stretch>
            <a:fillRect/>
          </a:stretch>
        </p:blipFill>
        <p:spPr bwMode="auto">
          <a:xfrm>
            <a:off x="755576" y="1777301"/>
            <a:ext cx="3757687" cy="4523487"/>
          </a:xfrm>
          <a:prstGeom prst="rect">
            <a:avLst/>
          </a:prstGeom>
          <a:noFill/>
          <a:ln w="9525">
            <a:noFill/>
            <a:miter lim="800000"/>
            <a:headEnd/>
            <a:tailEnd/>
          </a:ln>
        </p:spPr>
      </p:pic>
      <p:sp>
        <p:nvSpPr>
          <p:cNvPr id="169989" name="Text Box 4"/>
          <p:cNvSpPr txBox="1">
            <a:spLocks noChangeArrowheads="1"/>
          </p:cNvSpPr>
          <p:nvPr/>
        </p:nvSpPr>
        <p:spPr bwMode="auto">
          <a:xfrm>
            <a:off x="142875" y="571500"/>
            <a:ext cx="3651250" cy="312738"/>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dirty="0">
                <a:latin typeface="Calibri" pitchFamily="34" charset="0"/>
                <a:ea typeface="宋体" pitchFamily="2" charset="-122"/>
              </a:rPr>
              <a:t>MINING</a:t>
            </a:r>
            <a:r>
              <a:rPr lang="en-US" altLang="zh-CN" sz="2400" b="1" dirty="0">
                <a:latin typeface="Calibri" pitchFamily="34" charset="0"/>
                <a:ea typeface="宋体" pitchFamily="2" charset="-122"/>
              </a:rPr>
              <a:t> </a:t>
            </a:r>
            <a:r>
              <a:rPr lang="en-US" altLang="zh-CN" b="1" dirty="0">
                <a:latin typeface="Calibri" pitchFamily="34" charset="0"/>
                <a:ea typeface="宋体" pitchFamily="2" charset="-122"/>
              </a:rPr>
              <a:t>SECTOR</a:t>
            </a:r>
          </a:p>
        </p:txBody>
      </p:sp>
    </p:spTree>
    <p:extLst>
      <p:ext uri="{BB962C8B-B14F-4D97-AF65-F5344CB8AC3E}">
        <p14:creationId xmlns:p14="http://schemas.microsoft.com/office/powerpoint/2010/main" xmlns="" val="2551444636"/>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wipe(down)">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9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23850" y="487363"/>
            <a:ext cx="3651250" cy="312073"/>
          </a:xfrm>
          <a:prstGeom prst="rect">
            <a:avLst/>
          </a:prstGeom>
          <a:noFill/>
          <a:ln w="9525">
            <a:noFill/>
            <a:miter lim="800000"/>
            <a:headEnd/>
            <a:tailEnd/>
          </a:ln>
        </p:spPr>
        <p:txBody>
          <a:bodyPr lIns="54000" rIns="0">
            <a:spAutoFit/>
          </a:bodyPr>
          <a:lstStyle/>
          <a:p>
            <a:pPr>
              <a:lnSpc>
                <a:spcPct val="50000"/>
              </a:lnSpc>
              <a:spcBef>
                <a:spcPct val="35000"/>
              </a:spcBef>
              <a:defRPr/>
            </a:pPr>
            <a:r>
              <a:rPr lang="es-ES" altLang="zh-CN" b="1" dirty="0">
                <a:solidFill>
                  <a:srgbClr val="000000"/>
                </a:solidFill>
                <a:latin typeface="+mj-lt"/>
                <a:ea typeface="宋体" pitchFamily="2" charset="-122"/>
                <a:cs typeface="+mn-cs"/>
              </a:rPr>
              <a:t>ENERGY</a:t>
            </a:r>
            <a:r>
              <a:rPr lang="es-ES" altLang="zh-CN" sz="2400" b="1" dirty="0">
                <a:solidFill>
                  <a:srgbClr val="000000"/>
                </a:solidFill>
                <a:latin typeface="+mj-lt"/>
                <a:ea typeface="宋体"/>
                <a:cs typeface="宋体"/>
              </a:rPr>
              <a:t> </a:t>
            </a:r>
            <a:r>
              <a:rPr lang="es-ES" altLang="zh-CN" b="1" dirty="0">
                <a:solidFill>
                  <a:srgbClr val="000000"/>
                </a:solidFill>
                <a:latin typeface="+mj-lt"/>
                <a:ea typeface="宋体" pitchFamily="2" charset="-122"/>
                <a:cs typeface="+mn-cs"/>
              </a:rPr>
              <a:t>SECTOR</a:t>
            </a:r>
            <a:endParaRPr lang="es-ES" b="1" dirty="0">
              <a:solidFill>
                <a:srgbClr val="000000"/>
              </a:solidFill>
              <a:latin typeface="+mj-lt"/>
              <a:ea typeface="宋体" pitchFamily="2" charset="-122"/>
              <a:cs typeface="+mn-cs"/>
            </a:endParaRPr>
          </a:p>
        </p:txBody>
      </p:sp>
      <p:sp>
        <p:nvSpPr>
          <p:cNvPr id="5" name="4 Rectángulo"/>
          <p:cNvSpPr/>
          <p:nvPr/>
        </p:nvSpPr>
        <p:spPr>
          <a:xfrm>
            <a:off x="3730625" y="1836738"/>
            <a:ext cx="5143500" cy="4494212"/>
          </a:xfrm>
          <a:prstGeom prst="rect">
            <a:avLst/>
          </a:prstGeom>
        </p:spPr>
        <p:txBody>
          <a:bodyPr>
            <a:spAutoFit/>
          </a:bodyPr>
          <a:lstStyle/>
          <a:p>
            <a:pPr marL="285750" indent="-285750" algn="just">
              <a:lnSpc>
                <a:spcPct val="90000"/>
              </a:lnSpc>
              <a:spcBef>
                <a:spcPts val="600"/>
              </a:spcBef>
              <a:buClr>
                <a:srgbClr val="FF0000"/>
              </a:buClr>
              <a:buFont typeface="Wingdings" pitchFamily="2" charset="2"/>
              <a:buChar char="v"/>
              <a:defRPr/>
            </a:pPr>
            <a:r>
              <a:rPr lang="en-US" altLang="zh-CN" sz="1600" b="1" dirty="0">
                <a:solidFill>
                  <a:srgbClr val="000000"/>
                </a:solidFill>
                <a:latin typeface="Calibri" pitchFamily="34" charset="0"/>
                <a:ea typeface="宋体" pitchFamily="2" charset="-122"/>
                <a:cs typeface="+mn-cs"/>
                <a:sym typeface="Wingdings" pitchFamily="2" charset="2"/>
              </a:rPr>
              <a:t>Great energy potential: </a:t>
            </a:r>
            <a:r>
              <a:rPr lang="en-US" altLang="zh-CN" sz="1600" dirty="0">
                <a:solidFill>
                  <a:srgbClr val="000000"/>
                </a:solidFill>
                <a:latin typeface="Calibri" pitchFamily="34" charset="0"/>
                <a:ea typeface="宋体" pitchFamily="2" charset="-122"/>
                <a:cs typeface="+mn-cs"/>
                <a:sym typeface="Wingdings" pitchFamily="2" charset="2"/>
              </a:rPr>
              <a:t>Wide availability of water and natural gas resources have made possible to deal with the increasing electric demand of the country (2011 growth rates: 8.3%) </a:t>
            </a:r>
          </a:p>
          <a:p>
            <a:pPr marL="285750" indent="-285750" algn="just">
              <a:lnSpc>
                <a:spcPct val="90000"/>
              </a:lnSpc>
              <a:spcBef>
                <a:spcPts val="600"/>
              </a:spcBef>
              <a:buClr>
                <a:srgbClr val="FF0000"/>
              </a:buClr>
              <a:buFont typeface="Wingdings" pitchFamily="2" charset="2"/>
              <a:buChar char="v"/>
              <a:defRPr/>
            </a:pPr>
            <a:r>
              <a:rPr lang="en-US" altLang="zh-CN" sz="1600" b="1" dirty="0">
                <a:solidFill>
                  <a:srgbClr val="000000"/>
                </a:solidFill>
                <a:latin typeface="Calibri" pitchFamily="34" charset="0"/>
                <a:ea typeface="宋体" pitchFamily="2" charset="-122"/>
                <a:cs typeface="+mn-cs"/>
                <a:sym typeface="Wingdings" pitchFamily="2" charset="2"/>
              </a:rPr>
              <a:t>Resources to be discovered and exploited</a:t>
            </a:r>
            <a:r>
              <a:rPr lang="en-US" altLang="zh-CN" sz="1600" dirty="0">
                <a:solidFill>
                  <a:srgbClr val="000000"/>
                </a:solidFill>
                <a:latin typeface="Calibri" pitchFamily="34" charset="0"/>
                <a:ea typeface="宋体" pitchFamily="2" charset="-122"/>
                <a:cs typeface="+mn-cs"/>
                <a:sym typeface="Wingdings" pitchFamily="2" charset="2"/>
              </a:rPr>
              <a:t>: There are other renewable energy sources to explore, such as solar, wind, biomass and geothermal energy sources.</a:t>
            </a:r>
          </a:p>
          <a:p>
            <a:pPr marL="285750" indent="-285750" algn="just">
              <a:lnSpc>
                <a:spcPct val="90000"/>
              </a:lnSpc>
              <a:spcBef>
                <a:spcPts val="600"/>
              </a:spcBef>
              <a:buClr>
                <a:srgbClr val="FF0000"/>
              </a:buClr>
              <a:buFont typeface="Wingdings" pitchFamily="2" charset="2"/>
              <a:buChar char="v"/>
              <a:defRPr/>
            </a:pPr>
            <a:r>
              <a:rPr lang="en-US" altLang="zh-CN" sz="1600" b="1" dirty="0">
                <a:solidFill>
                  <a:srgbClr val="000000"/>
                </a:solidFill>
                <a:latin typeface="Calibri" pitchFamily="34" charset="0"/>
                <a:ea typeface="宋体" pitchFamily="2" charset="-122"/>
                <a:cs typeface="+mn-cs"/>
                <a:sym typeface="Wingdings" pitchFamily="2" charset="2"/>
              </a:rPr>
              <a:t>Energy matrix mostly based on renewable sources </a:t>
            </a:r>
            <a:r>
              <a:rPr lang="en-US" altLang="zh-CN" sz="1600" dirty="0">
                <a:solidFill>
                  <a:srgbClr val="000000"/>
                </a:solidFill>
                <a:latin typeface="Calibri" pitchFamily="34" charset="0"/>
                <a:ea typeface="宋体" pitchFamily="2" charset="-122"/>
                <a:cs typeface="+mn-cs"/>
                <a:sym typeface="Wingdings" pitchFamily="2" charset="2"/>
              </a:rPr>
              <a:t>(about 57% of the electric demand is generated with hydro-electric sources, 38% with natural gas, 2% with  coal and 3% with other sources) </a:t>
            </a:r>
          </a:p>
          <a:p>
            <a:pPr marL="285750" indent="-285750" algn="just">
              <a:lnSpc>
                <a:spcPct val="90000"/>
              </a:lnSpc>
              <a:spcBef>
                <a:spcPts val="600"/>
              </a:spcBef>
              <a:buClr>
                <a:srgbClr val="FF0000"/>
              </a:buClr>
              <a:buFont typeface="Wingdings" pitchFamily="2" charset="2"/>
              <a:buChar char="v"/>
              <a:defRPr/>
            </a:pPr>
            <a:r>
              <a:rPr lang="en-US" altLang="zh-CN" sz="1600" dirty="0">
                <a:solidFill>
                  <a:srgbClr val="000000"/>
                </a:solidFill>
                <a:latin typeface="Calibri" pitchFamily="34" charset="0"/>
                <a:ea typeface="宋体" pitchFamily="2" charset="-122"/>
                <a:cs typeface="+mn-cs"/>
                <a:sym typeface="Wingdings" pitchFamily="2" charset="2"/>
              </a:rPr>
              <a:t>In the last five years, the energy production has increased in 40.38% due mainly  to the thermoelectric generation growth with an annual average rate of 16%. </a:t>
            </a:r>
          </a:p>
          <a:p>
            <a:pPr marL="285750" indent="-285750" algn="just">
              <a:lnSpc>
                <a:spcPct val="90000"/>
              </a:lnSpc>
              <a:spcBef>
                <a:spcPts val="600"/>
              </a:spcBef>
              <a:buClr>
                <a:srgbClr val="FF0000"/>
              </a:buClr>
              <a:buFont typeface="Wingdings" pitchFamily="2" charset="2"/>
              <a:buChar char="v"/>
              <a:defRPr/>
            </a:pPr>
            <a:r>
              <a:rPr lang="en-US" altLang="zh-CN" sz="1600" dirty="0">
                <a:solidFill>
                  <a:srgbClr val="000000"/>
                </a:solidFill>
                <a:latin typeface="Calibri" pitchFamily="34" charset="0"/>
                <a:ea typeface="宋体" pitchFamily="2" charset="-122"/>
                <a:cs typeface="+mn-cs"/>
                <a:sym typeface="Wingdings" pitchFamily="2" charset="2"/>
              </a:rPr>
              <a:t>Main economic groups that comprise 62% of energy production in Peru are Endesa, Globeleq, Suez and Duke Energy. </a:t>
            </a:r>
          </a:p>
          <a:p>
            <a:pPr algn="just">
              <a:lnSpc>
                <a:spcPct val="90000"/>
              </a:lnSpc>
              <a:spcBef>
                <a:spcPts val="600"/>
              </a:spcBef>
              <a:buClr>
                <a:srgbClr val="FF0000"/>
              </a:buClr>
              <a:defRPr/>
            </a:pPr>
            <a:endParaRPr lang="en-US" altLang="zh-CN" sz="1800" b="1" dirty="0">
              <a:solidFill>
                <a:srgbClr val="000000"/>
              </a:solidFill>
              <a:latin typeface="Arial Narrow" pitchFamily="34" charset="0"/>
              <a:ea typeface="宋体" charset="-122"/>
              <a:cs typeface="+mn-cs"/>
            </a:endParaRPr>
          </a:p>
        </p:txBody>
      </p:sp>
      <p:grpSp>
        <p:nvGrpSpPr>
          <p:cNvPr id="6" name="5 Grupo"/>
          <p:cNvGrpSpPr/>
          <p:nvPr/>
        </p:nvGrpSpPr>
        <p:grpSpPr>
          <a:xfrm>
            <a:off x="357188" y="1714500"/>
            <a:ext cx="3214687" cy="4429125"/>
            <a:chOff x="357188" y="1714500"/>
            <a:chExt cx="3214687" cy="4429125"/>
          </a:xfrm>
        </p:grpSpPr>
        <p:pic>
          <p:nvPicPr>
            <p:cNvPr id="172036" name="Picture 2" descr="http://t2.gstatic.com/images?q=tbn:ANd9GcRa69RWbI2B_UVRqGrtOf1xT0RzNYOsrMOcQmZz98X5IebsStp2lw"/>
            <p:cNvPicPr>
              <a:picLocks noChangeAspect="1" noChangeArrowheads="1"/>
            </p:cNvPicPr>
            <p:nvPr/>
          </p:nvPicPr>
          <p:blipFill>
            <a:blip r:embed="rId3" cstate="print"/>
            <a:srcRect l="8858" t="7576" r="14738" b="9657"/>
            <a:stretch>
              <a:fillRect/>
            </a:stretch>
          </p:blipFill>
          <p:spPr bwMode="auto">
            <a:xfrm>
              <a:off x="357188" y="3429000"/>
              <a:ext cx="3214687" cy="2714625"/>
            </a:xfrm>
            <a:prstGeom prst="rect">
              <a:avLst/>
            </a:prstGeom>
            <a:noFill/>
            <a:ln w="9525">
              <a:noFill/>
              <a:miter lim="800000"/>
              <a:headEnd/>
              <a:tailEnd/>
            </a:ln>
          </p:spPr>
        </p:pic>
        <p:pic>
          <p:nvPicPr>
            <p:cNvPr id="172037" name="Picture 6" descr="http://t0.gstatic.com/images?q=tbn:ANd9GcQwd3q752DG6ED0djGaQGBKo7uSE8KCjt--K21iKjof9LvBxIYW"/>
            <p:cNvPicPr>
              <a:picLocks noChangeAspect="1" noChangeArrowheads="1"/>
            </p:cNvPicPr>
            <p:nvPr/>
          </p:nvPicPr>
          <p:blipFill>
            <a:blip r:embed="rId4" cstate="print"/>
            <a:srcRect b="10846"/>
            <a:stretch>
              <a:fillRect/>
            </a:stretch>
          </p:blipFill>
          <p:spPr bwMode="auto">
            <a:xfrm>
              <a:off x="357188" y="1714500"/>
              <a:ext cx="3214687" cy="1714500"/>
            </a:xfrm>
            <a:prstGeom prst="rect">
              <a:avLst/>
            </a:prstGeom>
            <a:noFill/>
            <a:ln w="9525">
              <a:noFill/>
              <a:miter lim="800000"/>
              <a:headEnd/>
              <a:tailEnd/>
            </a:ln>
          </p:spPr>
        </p:pic>
      </p:grpSp>
    </p:spTree>
    <p:extLst>
      <p:ext uri="{BB962C8B-B14F-4D97-AF65-F5344CB8AC3E}">
        <p14:creationId xmlns:p14="http://schemas.microsoft.com/office/powerpoint/2010/main" xmlns="" val="371621349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5"/>
          <p:cNvSpPr txBox="1">
            <a:spLocks noChangeArrowheads="1"/>
          </p:cNvSpPr>
          <p:nvPr/>
        </p:nvSpPr>
        <p:spPr bwMode="auto">
          <a:xfrm>
            <a:off x="3924300" y="1840061"/>
            <a:ext cx="4968875" cy="4613275"/>
          </a:xfrm>
          <a:prstGeom prst="rect">
            <a:avLst/>
          </a:prstGeom>
          <a:noFill/>
          <a:ln w="9525">
            <a:noFill/>
            <a:miter lim="800000"/>
            <a:headEnd/>
            <a:tailEnd/>
          </a:ln>
        </p:spPr>
        <p:txBody>
          <a:bodyPr>
            <a:spAutoFit/>
          </a:bodyPr>
          <a:lstStyle/>
          <a:p>
            <a:pPr marL="365125" lvl="1" indent="-182563" algn="just">
              <a:lnSpc>
                <a:spcPct val="80000"/>
              </a:lnSpc>
              <a:spcBef>
                <a:spcPts val="600"/>
              </a:spcBef>
              <a:buClr>
                <a:srgbClr val="FF0000"/>
              </a:buClr>
              <a:buFont typeface="Wingdings" pitchFamily="2" charset="2"/>
              <a:buChar char="v"/>
            </a:pPr>
            <a:r>
              <a:rPr lang="en-US" sz="1600" b="1" dirty="0">
                <a:solidFill>
                  <a:srgbClr val="000000"/>
                </a:solidFill>
                <a:latin typeface="Calibri" pitchFamily="34" charset="0"/>
              </a:rPr>
              <a:t>In </a:t>
            </a:r>
            <a:r>
              <a:rPr lang="en-US" sz="1600" b="1" dirty="0" smtClean="0">
                <a:solidFill>
                  <a:srgbClr val="000000"/>
                </a:solidFill>
                <a:latin typeface="Calibri" pitchFamily="34" charset="0"/>
              </a:rPr>
              <a:t> 2011</a:t>
            </a:r>
            <a:r>
              <a:rPr lang="en-US" sz="1600" b="1" dirty="0">
                <a:solidFill>
                  <a:srgbClr val="000000"/>
                </a:solidFill>
                <a:latin typeface="Calibri" pitchFamily="34" charset="0"/>
              </a:rPr>
              <a:t>, </a:t>
            </a:r>
            <a:r>
              <a:rPr lang="en-US" sz="1600" b="1" dirty="0" smtClean="0">
                <a:solidFill>
                  <a:srgbClr val="000000"/>
                </a:solidFill>
                <a:latin typeface="Calibri" pitchFamily="34" charset="0"/>
              </a:rPr>
              <a:t> the  natural  gas  production   </a:t>
            </a:r>
            <a:r>
              <a:rPr lang="en-US" sz="1600" b="1" dirty="0">
                <a:solidFill>
                  <a:srgbClr val="000000"/>
                </a:solidFill>
                <a:latin typeface="Calibri" pitchFamily="34" charset="0"/>
              </a:rPr>
              <a:t>reached </a:t>
            </a:r>
            <a:r>
              <a:rPr lang="en-US" sz="1600" b="1" dirty="0" smtClean="0">
                <a:solidFill>
                  <a:srgbClr val="000000"/>
                </a:solidFill>
                <a:latin typeface="Calibri" pitchFamily="34" charset="0"/>
              </a:rPr>
              <a:t>  401</a:t>
            </a:r>
            <a:r>
              <a:rPr lang="en-US" sz="1600" b="1" dirty="0">
                <a:solidFill>
                  <a:srgbClr val="000000"/>
                </a:solidFill>
                <a:latin typeface="Calibri" pitchFamily="34" charset="0"/>
              </a:rPr>
              <a:t>, 169 million cubic feet,</a:t>
            </a:r>
            <a:r>
              <a:rPr lang="en-US" sz="1600" dirty="0">
                <a:solidFill>
                  <a:srgbClr val="000000"/>
                </a:solidFill>
                <a:latin typeface="Calibri" pitchFamily="34" charset="0"/>
              </a:rPr>
              <a:t> boosted by the greater demand of power generation plants and the major consumption of vehicular, domestic and commercial natural gas. </a:t>
            </a:r>
            <a:endParaRPr lang="en-US" sz="1600" b="1" dirty="0">
              <a:solidFill>
                <a:srgbClr val="000000"/>
              </a:solidFill>
              <a:latin typeface="Calibri" pitchFamily="34" charset="0"/>
            </a:endParaRPr>
          </a:p>
          <a:p>
            <a:pPr marL="365125" lvl="1" indent="-182563" algn="just">
              <a:lnSpc>
                <a:spcPct val="80000"/>
              </a:lnSpc>
              <a:spcBef>
                <a:spcPts val="600"/>
              </a:spcBef>
              <a:buClr>
                <a:srgbClr val="FF0000"/>
              </a:buClr>
              <a:buFont typeface="Wingdings" pitchFamily="2" charset="2"/>
              <a:buChar char="v"/>
            </a:pPr>
            <a:r>
              <a:rPr lang="en-US" sz="1600" dirty="0">
                <a:solidFill>
                  <a:srgbClr val="000000"/>
                </a:solidFill>
                <a:latin typeface="Calibri" pitchFamily="34" charset="0"/>
              </a:rPr>
              <a:t>Peru is the only sustainable source of natural gas in  the South American Pacific rim. </a:t>
            </a:r>
          </a:p>
          <a:p>
            <a:pPr marL="365125" lvl="1" indent="-182563" algn="just">
              <a:lnSpc>
                <a:spcPct val="80000"/>
              </a:lnSpc>
              <a:spcBef>
                <a:spcPts val="600"/>
              </a:spcBef>
              <a:buClr>
                <a:srgbClr val="FF0000"/>
              </a:buClr>
              <a:buFont typeface="Wingdings" pitchFamily="2" charset="2"/>
              <a:buChar char="v"/>
            </a:pPr>
            <a:r>
              <a:rPr lang="es-PE" sz="1600" dirty="0">
                <a:solidFill>
                  <a:srgbClr val="000000"/>
                </a:solidFill>
                <a:latin typeface="Calibri" pitchFamily="34" charset="0"/>
              </a:rPr>
              <a:t>Peru has </a:t>
            </a:r>
            <a:r>
              <a:rPr lang="en-US" sz="1600" dirty="0">
                <a:solidFill>
                  <a:srgbClr val="000000"/>
                </a:solidFill>
                <a:latin typeface="Calibri" pitchFamily="34" charset="0"/>
              </a:rPr>
              <a:t>oil fields which have not been explored yet (26.60 million of ha), becoming therefore, a potential petrochemical pole.</a:t>
            </a:r>
          </a:p>
          <a:p>
            <a:pPr marL="365125" lvl="1" indent="-182563" algn="just">
              <a:lnSpc>
                <a:spcPct val="80000"/>
              </a:lnSpc>
              <a:spcBef>
                <a:spcPts val="600"/>
              </a:spcBef>
              <a:buClr>
                <a:srgbClr val="FF0000"/>
              </a:buClr>
              <a:buFont typeface="Wingdings" pitchFamily="2" charset="2"/>
              <a:buChar char="v"/>
            </a:pPr>
            <a:r>
              <a:rPr lang="en-US" sz="1600" dirty="0">
                <a:solidFill>
                  <a:srgbClr val="000000"/>
                </a:solidFill>
                <a:latin typeface="Calibri" pitchFamily="34" charset="0"/>
              </a:rPr>
              <a:t>Petrochemical industry merges with natural gas production and other hydrocarbons adding an added value using the «Upstream Integration» Development Strategy</a:t>
            </a:r>
            <a:r>
              <a:rPr lang="es-PE" sz="1600" dirty="0">
                <a:solidFill>
                  <a:srgbClr val="000000"/>
                </a:solidFill>
                <a:latin typeface="Calibri" pitchFamily="34" charset="0"/>
              </a:rPr>
              <a:t>. </a:t>
            </a:r>
          </a:p>
          <a:p>
            <a:pPr marL="365125" lvl="1" indent="-182563" algn="just">
              <a:lnSpc>
                <a:spcPct val="80000"/>
              </a:lnSpc>
              <a:spcBef>
                <a:spcPts val="600"/>
              </a:spcBef>
              <a:buClr>
                <a:srgbClr val="FF0000"/>
              </a:buClr>
              <a:buFont typeface="Wingdings" pitchFamily="2" charset="2"/>
              <a:buChar char="v"/>
            </a:pPr>
            <a:r>
              <a:rPr lang="en-US" sz="1600" dirty="0">
                <a:solidFill>
                  <a:srgbClr val="000000"/>
                </a:solidFill>
                <a:latin typeface="Calibri" pitchFamily="34" charset="0"/>
              </a:rPr>
              <a:t>Fertilizers, plastics and detergents are some of the products made by petrochemical industry</a:t>
            </a:r>
            <a:r>
              <a:rPr lang="es-PE" sz="1600" dirty="0">
                <a:solidFill>
                  <a:srgbClr val="000000"/>
                </a:solidFill>
                <a:latin typeface="Calibri" pitchFamily="34" charset="0"/>
              </a:rPr>
              <a:t>.</a:t>
            </a:r>
          </a:p>
          <a:p>
            <a:pPr marL="365125" lvl="1" indent="-182563" algn="just">
              <a:lnSpc>
                <a:spcPct val="80000"/>
              </a:lnSpc>
              <a:spcBef>
                <a:spcPts val="600"/>
              </a:spcBef>
              <a:buClr>
                <a:srgbClr val="FF0000"/>
              </a:buClr>
              <a:buFont typeface="Wingdings" pitchFamily="2" charset="2"/>
              <a:buChar char="v"/>
            </a:pPr>
            <a:r>
              <a:rPr lang="es-MX" sz="1600" b="1" dirty="0">
                <a:solidFill>
                  <a:srgbClr val="000000"/>
                </a:solidFill>
                <a:latin typeface="Calibri" pitchFamily="34" charset="0"/>
              </a:rPr>
              <a:t>US$ </a:t>
            </a:r>
            <a:r>
              <a:rPr lang="en-US" sz="1600" b="1" dirty="0">
                <a:solidFill>
                  <a:srgbClr val="000000"/>
                </a:solidFill>
                <a:latin typeface="Calibri" pitchFamily="34" charset="0"/>
              </a:rPr>
              <a:t>17,150 million from private investment will be assigned to the </a:t>
            </a:r>
            <a:r>
              <a:rPr lang="en-US" sz="1600" dirty="0">
                <a:solidFill>
                  <a:srgbClr val="000000"/>
                </a:solidFill>
                <a:latin typeface="Calibri" pitchFamily="34" charset="0"/>
              </a:rPr>
              <a:t>construction of two ammonia plants, two ammonium nitrate plants, one urea  plant and one ethylene plant </a:t>
            </a:r>
            <a:r>
              <a:rPr lang="en-US" sz="1600" dirty="0" smtClean="0">
                <a:solidFill>
                  <a:srgbClr val="000000"/>
                </a:solidFill>
                <a:latin typeface="Calibri" pitchFamily="34" charset="0"/>
              </a:rPr>
              <a:t>to be placed </a:t>
            </a:r>
            <a:r>
              <a:rPr lang="en-US" sz="1600" dirty="0">
                <a:solidFill>
                  <a:srgbClr val="000000"/>
                </a:solidFill>
                <a:latin typeface="Calibri" pitchFamily="34" charset="0"/>
              </a:rPr>
              <a:t>in the departments of Ica and Moquegua.</a:t>
            </a:r>
          </a:p>
        </p:txBody>
      </p:sp>
      <p:sp>
        <p:nvSpPr>
          <p:cNvPr id="174083" name="Text Box 4"/>
          <p:cNvSpPr txBox="1">
            <a:spLocks noChangeArrowheads="1"/>
          </p:cNvSpPr>
          <p:nvPr/>
        </p:nvSpPr>
        <p:spPr bwMode="auto">
          <a:xfrm>
            <a:off x="220663" y="523875"/>
            <a:ext cx="4462462" cy="275460"/>
          </a:xfrm>
          <a:prstGeom prst="rect">
            <a:avLst/>
          </a:prstGeom>
          <a:noFill/>
          <a:ln w="9525">
            <a:noFill/>
            <a:miter lim="800000"/>
            <a:headEnd/>
            <a:tailEnd/>
          </a:ln>
        </p:spPr>
        <p:txBody>
          <a:bodyPr lIns="54000" rIns="0">
            <a:spAutoFit/>
          </a:bodyPr>
          <a:lstStyle/>
          <a:p>
            <a:pPr>
              <a:lnSpc>
                <a:spcPct val="50000"/>
              </a:lnSpc>
              <a:spcBef>
                <a:spcPct val="35000"/>
              </a:spcBef>
            </a:pPr>
            <a:r>
              <a:rPr lang="es-ES" b="1" dirty="0">
                <a:solidFill>
                  <a:srgbClr val="000000"/>
                </a:solidFill>
                <a:latin typeface="Calibri" pitchFamily="34" charset="0"/>
                <a:ea typeface="宋体" pitchFamily="2" charset="-122"/>
              </a:rPr>
              <a:t>PETROCHEMICAL SECTOR</a:t>
            </a:r>
          </a:p>
        </p:txBody>
      </p:sp>
      <p:pic>
        <p:nvPicPr>
          <p:cNvPr id="174084" name="Picture 4"/>
          <p:cNvPicPr>
            <a:picLocks noChangeAspect="1" noChangeArrowheads="1"/>
          </p:cNvPicPr>
          <p:nvPr/>
        </p:nvPicPr>
        <p:blipFill>
          <a:blip r:embed="rId3" cstate="print"/>
          <a:srcRect/>
          <a:stretch>
            <a:fillRect/>
          </a:stretch>
        </p:blipFill>
        <p:spPr bwMode="auto">
          <a:xfrm>
            <a:off x="231775" y="1870075"/>
            <a:ext cx="3548063" cy="3719513"/>
          </a:xfrm>
          <a:prstGeom prst="rect">
            <a:avLst/>
          </a:prstGeom>
          <a:noFill/>
          <a:ln w="9525">
            <a:noFill/>
            <a:miter lim="800000"/>
            <a:headEnd/>
            <a:tailEnd/>
          </a:ln>
        </p:spPr>
      </p:pic>
    </p:spTree>
    <p:extLst>
      <p:ext uri="{BB962C8B-B14F-4D97-AF65-F5344CB8AC3E}">
        <p14:creationId xmlns:p14="http://schemas.microsoft.com/office/powerpoint/2010/main" xmlns="" val="723872521"/>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wipe(down)">
                                      <p:cBhvr>
                                        <p:cTn id="7" dur="500"/>
                                        <p:tgtEl>
                                          <p:spTgt spid="1740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5"/>
          <p:cNvSpPr txBox="1">
            <a:spLocks noChangeArrowheads="1"/>
          </p:cNvSpPr>
          <p:nvPr/>
        </p:nvSpPr>
        <p:spPr bwMode="auto">
          <a:xfrm>
            <a:off x="3929063" y="1714500"/>
            <a:ext cx="4929187" cy="4419671"/>
          </a:xfrm>
          <a:prstGeom prst="rect">
            <a:avLst/>
          </a:prstGeom>
          <a:noFill/>
          <a:ln>
            <a:noFill/>
          </a:ln>
          <a:extLst/>
        </p:spPr>
        <p:txBody>
          <a:bodyPr>
            <a:spAutoFit/>
          </a:bodyPr>
          <a:lstStyle>
            <a:lvl1pPr marL="342900" indent="-34290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200150" indent="-28575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lvl="1" algn="just" eaLnBrk="1" hangingPunct="1">
              <a:lnSpc>
                <a:spcPct val="85000"/>
              </a:lnSpc>
              <a:spcBef>
                <a:spcPts val="1200"/>
              </a:spcBef>
              <a:buClr>
                <a:srgbClr val="C00000"/>
              </a:buClr>
              <a:buFont typeface="Wingdings" pitchFamily="2" charset="2"/>
              <a:buChar char="Ø"/>
              <a:defRPr/>
            </a:pPr>
            <a:r>
              <a:rPr lang="en-US" altLang="zh-CN" sz="1600" b="1" dirty="0" smtClean="0">
                <a:latin typeface="Calibri" pitchFamily="34" charset="0"/>
                <a:ea typeface="宋体" pitchFamily="2" charset="-122"/>
                <a:sym typeface="Wingdings" pitchFamily="2" charset="2"/>
              </a:rPr>
              <a:t>Important cultural destination </a:t>
            </a:r>
            <a:r>
              <a:rPr lang="en-US" altLang="zh-CN" sz="1600" dirty="0" smtClean="0">
                <a:latin typeface="Calibri" pitchFamily="34" charset="0"/>
                <a:ea typeface="宋体" pitchFamily="2" charset="-122"/>
                <a:sym typeface="Wingdings" pitchFamily="2" charset="2"/>
              </a:rPr>
              <a:t>to Inca and Pre-Inca cultures archaeological sites.</a:t>
            </a:r>
          </a:p>
          <a:p>
            <a:pPr lvl="2" algn="just" eaLnBrk="1" hangingPunct="1">
              <a:lnSpc>
                <a:spcPct val="85000"/>
              </a:lnSpc>
              <a:spcBef>
                <a:spcPts val="1200"/>
              </a:spcBef>
              <a:buClr>
                <a:srgbClr val="C00000"/>
              </a:buClr>
              <a:buFont typeface="Wingdings" pitchFamily="2" charset="2"/>
              <a:buChar char="ü"/>
              <a:defRPr/>
            </a:pPr>
            <a:r>
              <a:rPr lang="en-US" altLang="zh-CN" sz="1600" dirty="0" smtClean="0">
                <a:latin typeface="Calibri" pitchFamily="34" charset="0"/>
                <a:ea typeface="宋体" pitchFamily="2" charset="-122"/>
                <a:sym typeface="Wingdings" pitchFamily="2" charset="2"/>
              </a:rPr>
              <a:t> </a:t>
            </a:r>
            <a:r>
              <a:rPr lang="en-US" altLang="zh-CN" sz="1600" b="1" dirty="0" smtClean="0">
                <a:latin typeface="Calibri" pitchFamily="34" charset="0"/>
                <a:ea typeface="宋体" pitchFamily="2" charset="-122"/>
                <a:sym typeface="Wingdings" pitchFamily="2" charset="2"/>
              </a:rPr>
              <a:t>Machu Picchu </a:t>
            </a:r>
            <a:r>
              <a:rPr lang="en-US" altLang="zh-CN" sz="1600" dirty="0" smtClean="0">
                <a:latin typeface="Calibri" pitchFamily="34" charset="0"/>
                <a:ea typeface="宋体" pitchFamily="2" charset="-122"/>
                <a:sym typeface="Wingdings" pitchFamily="2" charset="2"/>
              </a:rPr>
              <a:t>is</a:t>
            </a:r>
            <a:r>
              <a:rPr lang="en-US" altLang="zh-CN" sz="1600" b="1" dirty="0" smtClean="0">
                <a:latin typeface="Calibri" pitchFamily="34" charset="0"/>
                <a:ea typeface="宋体" pitchFamily="2" charset="-122"/>
                <a:sym typeface="Wingdings" pitchFamily="2" charset="2"/>
              </a:rPr>
              <a:t> </a:t>
            </a:r>
            <a:r>
              <a:rPr lang="en-US" altLang="zh-CN" sz="1600" dirty="0" smtClean="0">
                <a:latin typeface="Calibri" pitchFamily="34" charset="0"/>
                <a:ea typeface="宋体" pitchFamily="2" charset="-122"/>
                <a:sym typeface="Wingdings" pitchFamily="2" charset="2"/>
              </a:rPr>
              <a:t>one of the new 7 Wonders Worldwide.</a:t>
            </a:r>
          </a:p>
          <a:p>
            <a:pPr lvl="1" algn="just" eaLnBrk="1" hangingPunct="1">
              <a:lnSpc>
                <a:spcPct val="85000"/>
              </a:lnSpc>
              <a:spcBef>
                <a:spcPts val="1200"/>
              </a:spcBef>
              <a:buClr>
                <a:srgbClr val="C00000"/>
              </a:buClr>
              <a:buFont typeface="Wingdings" pitchFamily="2" charset="2"/>
              <a:buChar char="Ø"/>
              <a:defRPr/>
            </a:pPr>
            <a:r>
              <a:rPr lang="en-US" sz="1600" b="1" dirty="0" smtClean="0">
                <a:latin typeface="Calibri" pitchFamily="34" charset="0"/>
              </a:rPr>
              <a:t>Diversity of natural landscapes.</a:t>
            </a:r>
          </a:p>
          <a:p>
            <a:pPr lvl="1" algn="just" eaLnBrk="1" hangingPunct="1">
              <a:lnSpc>
                <a:spcPct val="85000"/>
              </a:lnSpc>
              <a:spcBef>
                <a:spcPts val="1200"/>
              </a:spcBef>
              <a:buClr>
                <a:srgbClr val="C00000"/>
              </a:buClr>
              <a:buFont typeface="Wingdings" pitchFamily="2" charset="2"/>
              <a:buChar char="Ø"/>
              <a:defRPr/>
            </a:pPr>
            <a:r>
              <a:rPr lang="en-US" sz="1600" b="1" dirty="0" smtClean="0">
                <a:latin typeface="Calibri" pitchFamily="34" charset="0"/>
              </a:rPr>
              <a:t>Birds and orchids watchers ‘ paradise.</a:t>
            </a:r>
          </a:p>
          <a:p>
            <a:pPr lvl="1" algn="just" eaLnBrk="1" hangingPunct="1">
              <a:lnSpc>
                <a:spcPct val="85000"/>
              </a:lnSpc>
              <a:spcBef>
                <a:spcPts val="1200"/>
              </a:spcBef>
              <a:buClr>
                <a:srgbClr val="C00000"/>
              </a:buClr>
              <a:buFont typeface="Wingdings" pitchFamily="2" charset="2"/>
              <a:buChar char="Ø"/>
              <a:defRPr/>
            </a:pPr>
            <a:r>
              <a:rPr lang="en-US" sz="1600" b="1" dirty="0" smtClean="0">
                <a:latin typeface="Calibri" pitchFamily="34" charset="0"/>
              </a:rPr>
              <a:t>Lima is the gastronomic capital of Latin America.</a:t>
            </a:r>
          </a:p>
          <a:p>
            <a:pPr lvl="1" algn="just" eaLnBrk="1" hangingPunct="1">
              <a:lnSpc>
                <a:spcPct val="85000"/>
              </a:lnSpc>
              <a:spcBef>
                <a:spcPts val="1200"/>
              </a:spcBef>
              <a:buClr>
                <a:srgbClr val="C00000"/>
              </a:buClr>
              <a:buFont typeface="Wingdings" pitchFamily="2" charset="2"/>
              <a:buChar char="Ø"/>
              <a:defRPr/>
            </a:pPr>
            <a:r>
              <a:rPr lang="en-US" sz="1600" b="1" dirty="0" smtClean="0">
                <a:latin typeface="Calibri" pitchFamily="34" charset="0"/>
              </a:rPr>
              <a:t>Significant investment from hotels of  international recognition.</a:t>
            </a:r>
          </a:p>
          <a:p>
            <a:pPr marL="457200" lvl="1" indent="0" algn="just" eaLnBrk="1" hangingPunct="1">
              <a:lnSpc>
                <a:spcPct val="85000"/>
              </a:lnSpc>
              <a:buClr>
                <a:srgbClr val="C00000"/>
              </a:buClr>
              <a:defRPr/>
            </a:pPr>
            <a:endParaRPr lang="en-US" sz="1600" b="1" dirty="0" smtClean="0">
              <a:latin typeface="Calibri" pitchFamily="34" charset="0"/>
            </a:endParaRPr>
          </a:p>
          <a:p>
            <a:pPr lvl="1" algn="just" eaLnBrk="1" hangingPunct="1">
              <a:lnSpc>
                <a:spcPct val="85000"/>
              </a:lnSpc>
              <a:buClr>
                <a:srgbClr val="C00000"/>
              </a:buClr>
              <a:buFont typeface="Wingdings" pitchFamily="2" charset="2"/>
              <a:buChar char="Ø"/>
              <a:defRPr/>
            </a:pPr>
            <a:r>
              <a:rPr lang="en-US" sz="1600" b="1" dirty="0" smtClean="0">
                <a:latin typeface="Calibri" pitchFamily="34" charset="0"/>
              </a:rPr>
              <a:t>Investment opportunities in the 8 prioritized tourist destinations: </a:t>
            </a:r>
            <a:r>
              <a:rPr lang="en-US" sz="1600" dirty="0" smtClean="0">
                <a:latin typeface="Arial Narrow" pitchFamily="34" charset="0"/>
                <a:sym typeface="Wingdings" pitchFamily="2" charset="2"/>
              </a:rPr>
              <a:t>North beaches</a:t>
            </a:r>
            <a:r>
              <a:rPr lang="en-US" altLang="zh-CN" sz="1600" dirty="0" smtClean="0">
                <a:latin typeface="Arial Narrow" pitchFamily="34" charset="0"/>
                <a:cs typeface="宋体"/>
                <a:sym typeface="Wingdings" pitchFamily="2" charset="2"/>
              </a:rPr>
              <a:t>, Amazonas River, Amazonas-</a:t>
            </a:r>
            <a:r>
              <a:rPr lang="en-US" altLang="zh-CN" sz="1600" dirty="0" err="1" smtClean="0">
                <a:latin typeface="Arial Narrow" pitchFamily="34" charset="0"/>
                <a:cs typeface="宋体"/>
                <a:sym typeface="Wingdings" pitchFamily="2" charset="2"/>
              </a:rPr>
              <a:t>Kuelap</a:t>
            </a:r>
            <a:r>
              <a:rPr lang="en-US" altLang="zh-CN" sz="1600" dirty="0" smtClean="0">
                <a:latin typeface="Arial Narrow" pitchFamily="34" charset="0"/>
                <a:cs typeface="宋体"/>
                <a:sym typeface="Wingdings" pitchFamily="2" charset="2"/>
              </a:rPr>
              <a:t>, </a:t>
            </a:r>
            <a:r>
              <a:rPr lang="en-US" altLang="zh-CN" sz="1600" dirty="0" err="1" smtClean="0">
                <a:latin typeface="Arial Narrow" pitchFamily="34" charset="0"/>
                <a:cs typeface="宋体"/>
                <a:sym typeface="Wingdings" pitchFamily="2" charset="2"/>
              </a:rPr>
              <a:t>Moche</a:t>
            </a:r>
            <a:r>
              <a:rPr lang="en-US" altLang="zh-CN" sz="1600" dirty="0" smtClean="0">
                <a:latin typeface="Arial Narrow" pitchFamily="34" charset="0"/>
                <a:cs typeface="宋体"/>
                <a:sym typeface="Wingdings" pitchFamily="2" charset="2"/>
              </a:rPr>
              <a:t> Route, Lima, Nazca-</a:t>
            </a:r>
            <a:r>
              <a:rPr lang="en-US" altLang="zh-CN" sz="1600" dirty="0" err="1" smtClean="0">
                <a:latin typeface="Arial Narrow" pitchFamily="34" charset="0"/>
                <a:cs typeface="宋体"/>
                <a:sym typeface="Wingdings" pitchFamily="2" charset="2"/>
              </a:rPr>
              <a:t>Paracas</a:t>
            </a:r>
            <a:r>
              <a:rPr lang="en-US" altLang="zh-CN" sz="1600" dirty="0" smtClean="0">
                <a:latin typeface="Arial Narrow" pitchFamily="34" charset="0"/>
                <a:cs typeface="宋体"/>
                <a:sym typeface="Wingdings" pitchFamily="2" charset="2"/>
              </a:rPr>
              <a:t>, Valle del </a:t>
            </a:r>
            <a:r>
              <a:rPr lang="en-US" altLang="zh-CN" sz="1600" dirty="0" err="1" smtClean="0">
                <a:latin typeface="Arial Narrow" pitchFamily="34" charset="0"/>
                <a:cs typeface="宋体"/>
                <a:sym typeface="Wingdings" pitchFamily="2" charset="2"/>
              </a:rPr>
              <a:t>Colca</a:t>
            </a:r>
            <a:r>
              <a:rPr lang="en-US" altLang="zh-CN" sz="1600" dirty="0" smtClean="0">
                <a:latin typeface="Arial Narrow" pitchFamily="34" charset="0"/>
                <a:cs typeface="宋体"/>
                <a:sym typeface="Wingdings" pitchFamily="2" charset="2"/>
              </a:rPr>
              <a:t> and Puno-Titicaca</a:t>
            </a:r>
            <a:r>
              <a:rPr lang="en-US" altLang="zh-CN" sz="1600" dirty="0">
                <a:latin typeface="Arial Narrow" pitchFamily="34" charset="0"/>
                <a:cs typeface="宋体"/>
                <a:sym typeface="Wingdings" pitchFamily="2" charset="2"/>
              </a:rPr>
              <a:t> </a:t>
            </a:r>
            <a:r>
              <a:rPr lang="en-US" altLang="zh-CN" sz="1600" dirty="0" smtClean="0">
                <a:latin typeface="Arial Narrow" pitchFamily="34" charset="0"/>
                <a:cs typeface="宋体"/>
                <a:sym typeface="Wingdings" pitchFamily="2" charset="2"/>
              </a:rPr>
              <a:t>Lake.</a:t>
            </a:r>
          </a:p>
          <a:p>
            <a:pPr lvl="1" algn="just" eaLnBrk="1" hangingPunct="1">
              <a:lnSpc>
                <a:spcPct val="85000"/>
              </a:lnSpc>
              <a:buClr>
                <a:srgbClr val="C00000"/>
              </a:buClr>
              <a:buFont typeface="Wingdings" pitchFamily="2" charset="2"/>
              <a:buChar char="Ø"/>
              <a:defRPr/>
            </a:pPr>
            <a:endParaRPr lang="en-US" sz="1600" b="1" dirty="0" smtClean="0">
              <a:latin typeface="Arial Narrow" pitchFamily="34" charset="0"/>
              <a:sym typeface="Wingdings" pitchFamily="2" charset="2"/>
            </a:endParaRPr>
          </a:p>
          <a:p>
            <a:pPr lvl="1" algn="just" eaLnBrk="1" hangingPunct="1">
              <a:lnSpc>
                <a:spcPct val="85000"/>
              </a:lnSpc>
              <a:buClr>
                <a:srgbClr val="C00000"/>
              </a:buClr>
              <a:buFont typeface="Wingdings" pitchFamily="2" charset="2"/>
              <a:buChar char="Ø"/>
              <a:defRPr/>
            </a:pPr>
            <a:endParaRPr lang="en-US" sz="1600" b="1" dirty="0" smtClean="0">
              <a:latin typeface="Calibri" pitchFamily="34" charset="0"/>
            </a:endParaRPr>
          </a:p>
        </p:txBody>
      </p:sp>
      <p:sp>
        <p:nvSpPr>
          <p:cNvPr id="176131" name="Text Box 4"/>
          <p:cNvSpPr txBox="1">
            <a:spLocks noChangeArrowheads="1"/>
          </p:cNvSpPr>
          <p:nvPr/>
        </p:nvSpPr>
        <p:spPr bwMode="auto">
          <a:xfrm>
            <a:off x="463550" y="654050"/>
            <a:ext cx="4608513" cy="276225"/>
          </a:xfrm>
          <a:prstGeom prst="rect">
            <a:avLst/>
          </a:prstGeom>
          <a:noFill/>
          <a:ln w="9525">
            <a:noFill/>
            <a:miter lim="800000"/>
            <a:headEnd/>
            <a:tailEnd/>
          </a:ln>
        </p:spPr>
        <p:txBody>
          <a:bodyPr lIns="54000" rIns="0">
            <a:spAutoFit/>
          </a:bodyPr>
          <a:lstStyle/>
          <a:p>
            <a:pPr>
              <a:lnSpc>
                <a:spcPct val="50000"/>
              </a:lnSpc>
              <a:spcBef>
                <a:spcPct val="35000"/>
              </a:spcBef>
            </a:pPr>
            <a:r>
              <a:rPr lang="en-US" altLang="zh-CN" b="1" dirty="0">
                <a:latin typeface="Calibri" pitchFamily="34" charset="0"/>
                <a:ea typeface="宋体" pitchFamily="2" charset="-122"/>
              </a:rPr>
              <a:t>TOURIST SECTOR</a:t>
            </a:r>
            <a:endParaRPr lang="en-US" b="1" dirty="0">
              <a:latin typeface="Calibri" pitchFamily="34" charset="0"/>
              <a:ea typeface="宋体" pitchFamily="2" charset="-122"/>
            </a:endParaRPr>
          </a:p>
        </p:txBody>
      </p:sp>
      <p:pic>
        <p:nvPicPr>
          <p:cNvPr id="176132" name="Picture 1"/>
          <p:cNvPicPr>
            <a:picLocks noChangeAspect="1" noChangeArrowheads="1"/>
          </p:cNvPicPr>
          <p:nvPr/>
        </p:nvPicPr>
        <p:blipFill>
          <a:blip r:embed="rId3" cstate="print"/>
          <a:srcRect/>
          <a:stretch>
            <a:fillRect/>
          </a:stretch>
        </p:blipFill>
        <p:spPr bwMode="auto">
          <a:xfrm>
            <a:off x="428625" y="1571625"/>
            <a:ext cx="3863975" cy="4694238"/>
          </a:xfrm>
          <a:prstGeom prst="rect">
            <a:avLst/>
          </a:prstGeom>
          <a:noFill/>
          <a:ln w="9525">
            <a:noFill/>
            <a:miter lim="800000"/>
            <a:headEnd/>
            <a:tailEnd/>
          </a:ln>
        </p:spPr>
      </p:pic>
    </p:spTree>
    <p:extLst>
      <p:ext uri="{BB962C8B-B14F-4D97-AF65-F5344CB8AC3E}">
        <p14:creationId xmlns:p14="http://schemas.microsoft.com/office/powerpoint/2010/main" xmlns="" val="1509846858"/>
      </p:ext>
    </p:extLst>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3 Rectángulo"/>
          <p:cNvSpPr>
            <a:spLocks noChangeArrowheads="1"/>
          </p:cNvSpPr>
          <p:nvPr/>
        </p:nvSpPr>
        <p:spPr bwMode="auto">
          <a:xfrm>
            <a:off x="4313238" y="1628800"/>
            <a:ext cx="4643437" cy="3784600"/>
          </a:xfrm>
          <a:prstGeom prst="rect">
            <a:avLst/>
          </a:prstGeom>
          <a:noFill/>
          <a:ln w="9525">
            <a:noFill/>
            <a:miter lim="800000"/>
            <a:headEnd/>
            <a:tailEnd/>
          </a:ln>
        </p:spPr>
        <p:txBody>
          <a:bodyPr>
            <a:spAutoFit/>
          </a:bodyPr>
          <a:lstStyle/>
          <a:p>
            <a:pPr marL="388938" indent="-388938" algn="just">
              <a:buClr>
                <a:srgbClr val="C00000"/>
              </a:buClr>
              <a:buFont typeface="Wingdings" pitchFamily="2" charset="2"/>
              <a:buChar char="Ø"/>
            </a:pPr>
            <a:r>
              <a:rPr lang="en-US" sz="1600" b="1" dirty="0">
                <a:latin typeface="Calibri" pitchFamily="34" charset="0"/>
              </a:rPr>
              <a:t>Annual average growth of construction GDP for </a:t>
            </a:r>
            <a:r>
              <a:rPr lang="en-US" sz="1600" dirty="0">
                <a:latin typeface="Calibri" pitchFamily="34" charset="0"/>
              </a:rPr>
              <a:t>2010 is 18.0%.</a:t>
            </a:r>
          </a:p>
          <a:p>
            <a:pPr marL="388938" indent="-388938" algn="just">
              <a:buClr>
                <a:srgbClr val="C00000"/>
              </a:buClr>
            </a:pPr>
            <a:endParaRPr lang="en-US" sz="1600" dirty="0">
              <a:latin typeface="Calibri" pitchFamily="34" charset="0"/>
            </a:endParaRPr>
          </a:p>
          <a:p>
            <a:pPr marL="388938" indent="-388938" algn="just">
              <a:buClr>
                <a:srgbClr val="C00000"/>
              </a:buClr>
              <a:buFont typeface="Wingdings" pitchFamily="2" charset="2"/>
              <a:buChar char="Ø"/>
            </a:pPr>
            <a:r>
              <a:rPr lang="en-US" sz="1600" b="1" dirty="0">
                <a:latin typeface="Calibri" pitchFamily="34" charset="0"/>
              </a:rPr>
              <a:t>Housing deficit affects 25% of population.</a:t>
            </a:r>
          </a:p>
          <a:p>
            <a:pPr marL="388938" indent="-388938" algn="just">
              <a:buClr>
                <a:srgbClr val="C00000"/>
              </a:buClr>
            </a:pPr>
            <a:endParaRPr lang="en-US" sz="1600" dirty="0">
              <a:latin typeface="Calibri" pitchFamily="34" charset="0"/>
            </a:endParaRPr>
          </a:p>
          <a:p>
            <a:pPr marL="846138" lvl="1" indent="-388938" algn="just">
              <a:buClr>
                <a:srgbClr val="C00000"/>
              </a:buClr>
              <a:buFont typeface="Wingdings" pitchFamily="2" charset="2"/>
              <a:buChar char="ü"/>
            </a:pPr>
            <a:r>
              <a:rPr lang="en-US" sz="1600" dirty="0">
                <a:latin typeface="Calibri" pitchFamily="34" charset="0"/>
              </a:rPr>
              <a:t>Lima holds 25% of total deficit, and 48% of quantitative deficit.</a:t>
            </a:r>
          </a:p>
          <a:p>
            <a:pPr marL="846138" lvl="1" indent="-388938" algn="just">
              <a:buClr>
                <a:srgbClr val="C00000"/>
              </a:buClr>
            </a:pPr>
            <a:endParaRPr lang="en-US" sz="1600" dirty="0">
              <a:latin typeface="Calibri" pitchFamily="34" charset="0"/>
            </a:endParaRPr>
          </a:p>
          <a:p>
            <a:pPr marL="388938" lvl="2" indent="-388938" algn="just">
              <a:buClr>
                <a:srgbClr val="C00000"/>
              </a:buClr>
              <a:buFont typeface="Wingdings" pitchFamily="2" charset="2"/>
              <a:buChar char="Ø"/>
            </a:pPr>
            <a:r>
              <a:rPr lang="en-US" sz="1600" b="1" dirty="0">
                <a:latin typeface="Calibri" pitchFamily="34" charset="0"/>
              </a:rPr>
              <a:t>There are several programs for housing financing, </a:t>
            </a:r>
            <a:r>
              <a:rPr lang="en-US" sz="1600" dirty="0">
                <a:latin typeface="Calibri" pitchFamily="34" charset="0"/>
              </a:rPr>
              <a:t>based on households socio-economic conditions and income level: </a:t>
            </a:r>
            <a:r>
              <a:rPr lang="en-US" sz="1600" dirty="0" err="1">
                <a:latin typeface="Calibri" pitchFamily="34" charset="0"/>
              </a:rPr>
              <a:t>Techo</a:t>
            </a:r>
            <a:r>
              <a:rPr lang="en-US" sz="1600" dirty="0">
                <a:latin typeface="Calibri" pitchFamily="34" charset="0"/>
              </a:rPr>
              <a:t> </a:t>
            </a:r>
            <a:r>
              <a:rPr lang="en-US" sz="1600" dirty="0" err="1">
                <a:latin typeface="Calibri" pitchFamily="34" charset="0"/>
              </a:rPr>
              <a:t>propio</a:t>
            </a:r>
            <a:r>
              <a:rPr lang="en-US" sz="1600" dirty="0">
                <a:latin typeface="Calibri" pitchFamily="34" charset="0"/>
              </a:rPr>
              <a:t>, </a:t>
            </a:r>
            <a:r>
              <a:rPr lang="en-US" sz="1600" dirty="0" err="1">
                <a:latin typeface="Calibri" pitchFamily="34" charset="0"/>
              </a:rPr>
              <a:t>Fondo</a:t>
            </a:r>
            <a:r>
              <a:rPr lang="en-US" sz="1600" dirty="0">
                <a:latin typeface="Calibri" pitchFamily="34" charset="0"/>
              </a:rPr>
              <a:t> </a:t>
            </a:r>
            <a:r>
              <a:rPr lang="en-US" sz="1600" dirty="0" err="1">
                <a:latin typeface="Calibri" pitchFamily="34" charset="0"/>
              </a:rPr>
              <a:t>Mi</a:t>
            </a:r>
            <a:r>
              <a:rPr lang="en-US" sz="1600" dirty="0">
                <a:latin typeface="Calibri" pitchFamily="34" charset="0"/>
              </a:rPr>
              <a:t> </a:t>
            </a:r>
            <a:r>
              <a:rPr lang="en-US" sz="1600" dirty="0" err="1">
                <a:latin typeface="Calibri" pitchFamily="34" charset="0"/>
              </a:rPr>
              <a:t>Vivienda</a:t>
            </a:r>
            <a:r>
              <a:rPr lang="en-US" sz="1600" dirty="0">
                <a:latin typeface="Calibri" pitchFamily="34" charset="0"/>
              </a:rPr>
              <a:t> and commercial banking.</a:t>
            </a:r>
          </a:p>
          <a:p>
            <a:pPr marL="388938" lvl="2" indent="-388938" algn="just">
              <a:buClr>
                <a:srgbClr val="C00000"/>
              </a:buClr>
            </a:pPr>
            <a:endParaRPr lang="en-US" sz="1600" dirty="0">
              <a:latin typeface="Calibri" pitchFamily="34" charset="0"/>
            </a:endParaRPr>
          </a:p>
          <a:p>
            <a:pPr marL="388938" lvl="2" indent="-388938" algn="just">
              <a:buClr>
                <a:srgbClr val="C00000"/>
              </a:buClr>
              <a:buFont typeface="Wingdings" pitchFamily="2" charset="2"/>
              <a:buChar char="Ø"/>
            </a:pPr>
            <a:r>
              <a:rPr lang="en-US" sz="1600" b="1" dirty="0">
                <a:latin typeface="Calibri" pitchFamily="34" charset="0"/>
              </a:rPr>
              <a:t>Mortgage credits grew an average of 17% in the last 4 years (2008 -2011).</a:t>
            </a:r>
            <a:endParaRPr lang="en-US" sz="1600" dirty="0">
              <a:latin typeface="Calibri" pitchFamily="34" charset="0"/>
            </a:endParaRPr>
          </a:p>
        </p:txBody>
      </p:sp>
      <p:sp>
        <p:nvSpPr>
          <p:cNvPr id="178179" name="Text Box 4"/>
          <p:cNvSpPr txBox="1">
            <a:spLocks noChangeArrowheads="1"/>
          </p:cNvSpPr>
          <p:nvPr/>
        </p:nvSpPr>
        <p:spPr bwMode="auto">
          <a:xfrm>
            <a:off x="214313" y="581025"/>
            <a:ext cx="4786312" cy="276225"/>
          </a:xfrm>
          <a:prstGeom prst="rect">
            <a:avLst/>
          </a:prstGeom>
          <a:noFill/>
          <a:ln w="9525">
            <a:noFill/>
            <a:miter lim="800000"/>
            <a:headEnd/>
            <a:tailEnd/>
          </a:ln>
        </p:spPr>
        <p:txBody>
          <a:bodyPr lIns="54000" rIns="0">
            <a:spAutoFit/>
          </a:bodyPr>
          <a:lstStyle/>
          <a:p>
            <a:pPr>
              <a:lnSpc>
                <a:spcPct val="50000"/>
              </a:lnSpc>
              <a:spcBef>
                <a:spcPts val="600"/>
              </a:spcBef>
            </a:pPr>
            <a:r>
              <a:rPr lang="en-US" altLang="zh-CN" b="1" dirty="0">
                <a:latin typeface="Calibri" pitchFamily="34" charset="0"/>
                <a:ea typeface="宋体" pitchFamily="2" charset="-122"/>
              </a:rPr>
              <a:t>REAL ESTATE SECTOR</a:t>
            </a:r>
            <a:endParaRPr lang="en-US" b="1" dirty="0">
              <a:latin typeface="Calibri" pitchFamily="34" charset="0"/>
              <a:ea typeface="宋体" pitchFamily="2" charset="-122"/>
            </a:endParaRPr>
          </a:p>
        </p:txBody>
      </p:sp>
      <p:pic>
        <p:nvPicPr>
          <p:cNvPr id="178180" name="Picture 1"/>
          <p:cNvPicPr>
            <a:picLocks noChangeAspect="1" noChangeArrowheads="1"/>
          </p:cNvPicPr>
          <p:nvPr/>
        </p:nvPicPr>
        <p:blipFill>
          <a:blip r:embed="rId2" cstate="print"/>
          <a:srcRect/>
          <a:stretch>
            <a:fillRect/>
          </a:stretch>
        </p:blipFill>
        <p:spPr bwMode="auto">
          <a:xfrm>
            <a:off x="214313" y="1571625"/>
            <a:ext cx="3902075" cy="4587875"/>
          </a:xfrm>
          <a:prstGeom prst="rect">
            <a:avLst/>
          </a:prstGeom>
          <a:noFill/>
          <a:ln w="9525">
            <a:noFill/>
            <a:miter lim="800000"/>
            <a:headEnd/>
            <a:tailEnd/>
          </a:ln>
        </p:spPr>
      </p:pic>
    </p:spTree>
    <p:extLst>
      <p:ext uri="{BB962C8B-B14F-4D97-AF65-F5344CB8AC3E}">
        <p14:creationId xmlns:p14="http://schemas.microsoft.com/office/powerpoint/2010/main" xmlns="" val="1436350124"/>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4"/>
          <p:cNvSpPr txBox="1">
            <a:spLocks noChangeArrowheads="1"/>
          </p:cNvSpPr>
          <p:nvPr/>
        </p:nvSpPr>
        <p:spPr bwMode="auto">
          <a:xfrm>
            <a:off x="323850" y="444500"/>
            <a:ext cx="3857625" cy="400110"/>
          </a:xfrm>
          <a:prstGeom prst="rect">
            <a:avLst/>
          </a:prstGeom>
          <a:noFill/>
          <a:ln w="9525">
            <a:noFill/>
            <a:miter lim="800000"/>
            <a:headEnd/>
            <a:tailEnd/>
          </a:ln>
        </p:spPr>
        <p:txBody>
          <a:bodyPr lIns="54000" rIns="0">
            <a:spAutoFit/>
          </a:bodyPr>
          <a:lstStyle/>
          <a:p>
            <a:pPr>
              <a:spcBef>
                <a:spcPts val="600"/>
              </a:spcBef>
            </a:pPr>
            <a:r>
              <a:rPr lang="es-ES" b="1">
                <a:solidFill>
                  <a:srgbClr val="000000"/>
                </a:solidFill>
                <a:latin typeface="Calibri" pitchFamily="34" charset="0"/>
                <a:ea typeface="宋体" pitchFamily="2" charset="-122"/>
                <a:cs typeface="Calibri" pitchFamily="34" charset="0"/>
              </a:rPr>
              <a:t>TECHNOLOGICAL SERVICES</a:t>
            </a:r>
          </a:p>
        </p:txBody>
      </p:sp>
      <p:sp>
        <p:nvSpPr>
          <p:cNvPr id="180227" name="4 Rectángulo"/>
          <p:cNvSpPr>
            <a:spLocks noChangeArrowheads="1"/>
          </p:cNvSpPr>
          <p:nvPr/>
        </p:nvSpPr>
        <p:spPr bwMode="auto">
          <a:xfrm>
            <a:off x="3411538" y="1887538"/>
            <a:ext cx="5483225" cy="4032250"/>
          </a:xfrm>
          <a:prstGeom prst="rect">
            <a:avLst/>
          </a:prstGeom>
          <a:noFill/>
          <a:ln w="9525">
            <a:noFill/>
            <a:miter lim="800000"/>
            <a:headEnd/>
            <a:tailEnd/>
          </a:ln>
        </p:spPr>
        <p:txBody>
          <a:bodyPr>
            <a:spAutoFit/>
          </a:bodyPr>
          <a:lstStyle/>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The </a:t>
            </a:r>
            <a:r>
              <a:rPr lang="en-US" sz="1600" b="1" dirty="0">
                <a:solidFill>
                  <a:srgbClr val="000000"/>
                </a:solidFill>
                <a:latin typeface="Calibri" pitchFamily="34" charset="0"/>
                <a:cs typeface="Calibri" pitchFamily="34" charset="0"/>
              </a:rPr>
              <a:t>lowest labor cost per operator in Latin America </a:t>
            </a:r>
            <a:r>
              <a:rPr lang="en-US" sz="1600" dirty="0">
                <a:solidFill>
                  <a:srgbClr val="000000"/>
                </a:solidFill>
                <a:latin typeface="Calibri" pitchFamily="34" charset="0"/>
                <a:cs typeface="Calibri" pitchFamily="34" charset="0"/>
              </a:rPr>
              <a:t>(US$ 270) is a major determinant in an industry with 60% of the costs related to human resources.</a:t>
            </a:r>
          </a:p>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The industry currently represents 15.574 positions, and it generates 29.665 direct jobs, and exports have tripled in 5 years.</a:t>
            </a:r>
          </a:p>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The software sector has present in the last 6 years an annual average growth rate of 15%, and it generates 6,000 direct jobs highly qualified.</a:t>
            </a:r>
          </a:p>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The contact centers services exports, data processing, application of IT program and similar are exempt from VAT.</a:t>
            </a:r>
          </a:p>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Availability of technological resources and low real estate costs.</a:t>
            </a:r>
          </a:p>
          <a:p>
            <a:pPr algn="just">
              <a:buClr>
                <a:srgbClr val="C00000"/>
              </a:buClr>
              <a:buFont typeface="Wingdings" pitchFamily="2" charset="2"/>
              <a:buChar char="v"/>
            </a:pPr>
            <a:r>
              <a:rPr lang="en-US" sz="1600" dirty="0">
                <a:solidFill>
                  <a:srgbClr val="000000"/>
                </a:solidFill>
                <a:latin typeface="Calibri" pitchFamily="34" charset="0"/>
                <a:cs typeface="Calibri" pitchFamily="34" charset="0"/>
              </a:rPr>
              <a:t>The implementation of the Data Protection Law (approved in 2011) will strengthen the position of companies, making possible to establish more trading links</a:t>
            </a:r>
            <a:r>
              <a:rPr lang="es-PE" sz="1600" dirty="0">
                <a:solidFill>
                  <a:srgbClr val="000000"/>
                </a:solidFill>
                <a:latin typeface="Calibri" pitchFamily="34" charset="0"/>
                <a:cs typeface="Calibri" pitchFamily="34" charset="0"/>
              </a:rPr>
              <a:t>.</a:t>
            </a:r>
          </a:p>
        </p:txBody>
      </p:sp>
      <p:pic>
        <p:nvPicPr>
          <p:cNvPr id="180228" name="Picture 2" descr="http://t2.gstatic.com/images?q=tbn:ANd9GcSmeIHwz0lkmo90GYlHjJRfrmIjrdhJhhmbAPX6ZnDUvATlad4lSw"/>
          <p:cNvPicPr>
            <a:picLocks noChangeAspect="1" noChangeArrowheads="1"/>
          </p:cNvPicPr>
          <p:nvPr/>
        </p:nvPicPr>
        <p:blipFill>
          <a:blip r:embed="rId2" cstate="print"/>
          <a:srcRect/>
          <a:stretch>
            <a:fillRect/>
          </a:stretch>
        </p:blipFill>
        <p:spPr bwMode="auto">
          <a:xfrm>
            <a:off x="574675" y="4173538"/>
            <a:ext cx="2466975" cy="1847850"/>
          </a:xfrm>
          <a:prstGeom prst="rect">
            <a:avLst/>
          </a:prstGeom>
          <a:noFill/>
          <a:ln w="9525">
            <a:noFill/>
            <a:miter lim="800000"/>
            <a:headEnd/>
            <a:tailEnd/>
          </a:ln>
        </p:spPr>
      </p:pic>
      <p:sp>
        <p:nvSpPr>
          <p:cNvPr id="180229" name="AutoShape 4" descr="data:image/jpeg;base64,/9j/4AAQSkZJRgABAQAAAQABAAD/2wBDAAkGBwgHBgkIBwgKCgkLDRYPDQwMDRsUFRAWIB0iIiAdHx8kKDQsJCYxJx8fLT0tMTU3Ojo6Iys/RD84QzQ5Ojf/2wBDAQoKCg0MDRoPDxo3JR8lNzc3Nzc3Nzc3Nzc3Nzc3Nzc3Nzc3Nzc3Nzc3Nzc3Nzc3Nzc3Nzc3Nzc3Nzc3Nzc3Nzf/wAARCACLALoDASIAAhEBAxEB/8QAHAAAAgMBAQEBAAAAAAAAAAAABQYDBAcAAgEI/8QAPRAAAgEDAgQEAgkDAwIHAAAAAQIDAAQRBSEGEhMxIkFRYXGRFCMyQoGhscHRBzNSQ3LwYpIlRFNzouHx/8QAGQEAAwEBAQAAAAAAAAAAAAAAAgMEAQAF/8QAIREAAgIDAQEAAwEBAAAAAAAAAAECEQMhMRJBIjJRBBP/2gAMAwEAAhEDEQA/AGDizivVdDt2tdT06CaxkBiWWDIKjt2JNYbxNpUlrcG8i8dlO3NG4+7nyNfpvjrSY9S0WeN1yWU/92NjWLaFaLqGk3emXS8wwce2f4NFKqtHIzRR4MedGuFtYm0u9wrnpy4Vgd6DzwPa3Dwyd0OD8e1fF3dSNjmhNXT9F8M3qTQRlcEtjGKeLaMFQzelY9wFcNBHCkjbhRua1i0nzEu/YUhPZU40ggw2wKqToSO+KkWdNwWFD9Ta3ljxI5x3IBxXMxJ2DNTmijyWkUfjS1PqdqSyrKhPxqXVxpgyp5c+70vTWtjJnpgKfVDSh6VcL+VkOVOaniHpS6yXNm/PDOXQ+TCjWmXi3CgFcP5isCTb6EVBqeOoUIJqda45kqjevnR62saSOUMVmZsNv90/zXpaIaFCZdfsjjIjV2NFDchWTUWPkahECjyGK9VwrqrITq6urq446urq+HtXHHE18568E5rsUv0wqKevEDTJs48v1rDuGh/4tdYxy4ft/vrVOP8AWI7HS3j5xzAczD9BWW8OctlZXeo3JwgXYnzxufzpz1AyPTOuLVA1q6KjbrP+tCoz4l/3D9auaxObm4aY95HLfz+ZqpEMyIPVh+tB8OXTV+GVPXgAzuBWqWjEW65z2rPuCLE3Esb42UCtO+jcsIAFTx+stl8Qv6rqT2ysU70l67rd60TdPmzim7XoDyttShdQc3hIpd/lsao/joRNYF6kDXNxcN1Cf7fMQ2MZzj0ojw/p1/eaeL2FiwC8/TY4JG47/hTBe2VvfW6K/hnjGA48wO1S6dcTabatbx2oIP31f7R9TmqVODRK8c/V2C7KaQS8pZzE3ZX7oR3FGbJgHyoAPtQwoerI5jKknm38ye9XNPYmXGfKkTKYv+h23JPrVgyCP7R2qlPfW+mae17dMFjUgb+ZPYUu3HEsV8OokX1O3iBOPnihjFy4dKaj0cUvICcdVfhkU48JWqkG9xksvIp9s7/pWYaNa2GpjMYdX75DnIrVeF4l0vQoIJ5s4LMCx3wTtTsMXZNnnoP11A7jijTIJem9wgbPmavWmq2d0oaKZD+NUUyX0i9XV8DKcYINfaw0+EgDJrwXBO2a9kZryUA3ArHw45cV9/CowSGr3QJhUfnriPW21a+kSabktkkLNjLMxBoFxFqxvbRbO2njt7KMZMRD9SQj1AXHf3qtflrS6uxPluWV2UjzUse9RLJBcJ1AwIPbANN9Kezqa0AJo2kk+zyqNgDVnSLNrjUIkUc3K2T8aYYOHNT1CN3sbNniVuVm9D8POtB/p3/TuWCdL3UoyiIeZUPdjSpz+Ibjx79S+DbwXo5s7GEyIAxQE5psZPBjFdHCEGB2qR8YIrEqVBOVsWNYgDBsik+/hVZNu9aDfRhlNJerxcpOO9ImqZVidgNoNycDBqN49uwq+gztUcy7UKDaAssbGTGfhRjSLEchY7kiqMmzGjmig9PmI8JFEtimBeKNPbUNF6GeXkmDb/jVLh5bfSrGeK9Bd2XkVViJDAD4dzTVcRh4plzncVHYwqjYYZ9KKORx0DPEp7YuaLZ3Gg2MtxE+XPiWMYAUensKBapxLrOoOVuLySNQf7cbEAU+axGkdhdcwGScD5VnV5EDcykf5VRB6I5K5FXqSMxZ5GYnzZiauWl9d2zhre5mjI/xc1CkJ9KkEJB3FFZngf8Ahjju7SSKDUWLJkL1M5rW9OvUuoVZDkY71+c7aPcZBp84R4huNPZLecloycAnyorsBxrhrtd5VDazCeFXHnUx7GhZqK7sA4r71Kr3DeMVH1KQ3sYkYf8A1D4ckt7yZ4lGOY9huVO4+RpY0fT0OnyuDzTW7gsq/wCJON/aty4ptInYh1LxyZAPp7VntzaSaNcy3FvEGgnHLJgcwHv8D+9J9taKEuMdf6SRAaVdpIPF1+3pWgcoAwKzv+mt/bi5ntkPI7gMUPetDJp+NpoVlT9HkioZXABqVztVC5l2Iomzoor3co5WpQ1n7Rz5imK7k5AST5Uo6vc9R6nmVYimrhTVa+ulRCRUbynPeoJl6i4x3oaGtni0gutQmVIFZsncgbCne10qawsCsw8QHcClHTpL21Qpb3LQb5LooJx6bginTRtQuJ7OUX0qTRqnhbYMT6EUceC2mBrclzJnsTViBBzj3qv1kjcrgBmPhUfvUksxtrKS4H2lU8oPm3l+dClbCm6QB4kvBLcm3jOVU8z/ALCgH0NnJJG5OanjfMpViWdjl2PmaL21r1BkVTJ1ojhH1sEQWG+4qydMBGy70ZW0Kb4qxBGCe1JlNoqhiVbBNhobyPsKORaDMq7LkD0o3o8KZGaare2jZc0UJtissIxK3DVw30ZYpM8y7EGjzsFUkmqUFqkTllG5qeYFkIp92iJqijcXCdTGaj6ietVbxemx33qv1DU92GmeJSt3BPZzbumSPXHbI+H70myXz6bdyrcoJ48crAjZh/8AlG9VvpXtbXULUZZW8bBvmMUF1aSHUrczx8ozsyg7o3r8PapmWRRUfTVhnTVuE7gAxMGa3z29sfOtK4Y16LW9PE3IYbhcLNC2zI3p8PQ1lFpz2Fy4E30YumY503U+xHpV2z164sL8PL07e9UD6yM5juF/6h6e4o8c/LOlH0jXpmwtC7hjmu0vV4dXsEuICvNgc6A55T8fT3qOc5JzVHqxUVXQTqUvgY5pF128NnBJcdJ5Au5CDJxTfqBZiwApZv4GL4I79waU+jo8KGh31hqURkMoHl4tvwojNFCp8Dqw8sGgOoaLdaVG8tiwEMrZYcvzHtmr+nTWmosVkiMLIAOUnBJ9qPyjdrbL8CDcelELU8sfKOx7VTg0U9UyRTusWdlzuanF10ZpIRb55APrebbPpj5fOgcaNbXwhjUyagVAPhOKs8WcP8QT6fbT6S0IjjJkkhbZ39PaiOhWEsgkvHQbHIq1qmtSiBoGBBxg70/DDXpk2bJb8oy7TjJPdsk6GK5T7cRGMe9OunwckQyN6XdXgk21K0TNxannKj76feWmi0uYriyhuIN45FDA0GV27Q3BpUzzccqrUdrIhfBqtdT+IiqLXPTPMDSWrH20P+kxjbHnTNbrhRWdcPa2pfkY77U9Wt/GUBJ70yFIRktl+SURjJO1UZtRjC+Ft6g1C+jKYyPnSzJduZsR779gaN5KI8mg4Ge5kydxUv0c+lRaesxCnlO9FxA2KyEW1s5NGScK6oxv76xb6xQ7ydI+aZ8Q/Q/OhHEIl0LVHeLnNpL4l3yCp9KBT6hNpHEi31uTgSsMeoJ3U/8APSnvUfoWt6TG8bg20wzE3/ov5qfb9NqmknF2XrYtTXaSBX58wP2OcjP7VGydSERcysq56YO/L7D0+FBJop9MuZIJTiPODnflOf8A7q3aXS83I2wPf57fI0Tj9QKdaCuha5e6BerLH9YmfrI87Ov81rVhqFtqtlHd2rZjcfAqfQ+9Y2460RcDDjKuPf8A5n5US4a1e40a5WSLLwMfrYvIj2962Eq0E43s0q7iODgA0r6m2J8HbFONrc29/ZrPAwdGH4j40s63bEzMQMDFNf8AQIlEXytEYZVDIRggjvQCa2jgkcqjPGd1ON1ol0/Fg1KISfPND6Y2MmmC447i4CQ29xd8qtkKrMPmR+9NFlYqTFExAAIUsx7mo7PEUbAkKAMu5OMCum1CGSbTUhwUefn+IUE5/SiilJpC82So2kaAYobWwSCPAVV+Z9aQtVBmu5OQ7A4ozPqrSxncYpW1/UWsLFp48dVzyqSNgT50/NcWoInwR7ORbtUhiYrK6ZIywJGcVV4UixoxVf7Imk6I9E5tqybU7h5bnnZmZ27tnc/jWtcEXE1xwvYyXIw/KwBxjmAYgH8Rikzj5i7G48nuQVg0Zbltwd67UeGFjiJQnNGNNuEjILGp9R1GMx4BFLSQ9t2K2h6QVuWJzsdqZZra4SMmLO1RaKym5PoaaHRGgPwrVGwZypiBfNdZCu2+e1EuH7JnBeRRzE171FEN9yjGcZAq7o8nSmCk7E1mJfls8/L+U2MdhByruMbVd5RXmIgoCPOvdWAo/J2vlZbmaVEwBIVdB/uO/wA/P/hYv6e3sci3+nzvhZELxg9uYeY96XtRiEl7Pc2rEgSuJE+9GeYjJ9vQ1Wsbv6JqMFzGOSZZBzp91l88ehqOUfUaLk6Yy8XQrPAJcZkVQCfUen5bUsWshZUVjkglc+3lTDr93zxyAnIKnHqR5ft8qXLMB3GPUE/h3ocf6bDn+wzW8hwjnOTuffaiNtbqVyu2GOx/aqNtGemgxvkYpisbJ5nVIwMd2PkvvWbb0FaXSbSbubTWZ4m8GMuPKrcXEVlqyMYZAWGxQ7EUucU6goxpOleNyfrZF7n2pg4N4ZS0tOrMmZX239KdGD4KlkS2VS4aUlatQK0jqoFHp9HsljmcxEMo2wxG+KynibWNSjvpLGG5aG32BWMBSwPqe9c4NdMjlUuBzivVIuk+l2cgc/8AmGHb/aP3qHRbpri9tSv2bS2bmHux2/Slq1U9M4J7Ue4IZZL2/BG7KqD8AT+9DCVSs2atUNUFw0mw2AqDV7GPUrQwSOUOcqwGcGvlsemzr71JJJg0E5yc7HRhFwoTLbgO9m1IfS7i3FoDu6MSxHsMbfOtEiVLeBIYhyxxqFVR5AVTgl96lkkwK2U3LpkMcYcPkt8YzhTUaSzXL7k8tUpQzSUd0a1DHLYxWxVjKfwJ6RbtFhyfKjf0rmUqD2FUZAYIfAOwqDRbr6VPIG2w2MGnQjboiz5KRJNZySTCVRuO21Cr7UHsZQeQ8y+1PccQK9h29KV+KdPMisyKMg0eaFRuPSDfQ5oOqpeWyE7EjtRE3Qz3pI0rnt2UAldqMdZv8jRQlcVYabR+eLlhbahM4wXMrgjyKljkGh93Cet1IR2xy5OTj98UYvAJLybpxkt1X8WMD7RrzHbIjiSWVAV3Cg7n2qROj0HR4u3DxnmBZeTGfwqDRIC0rFhjlxt6+1XLvov42kVR94E4zU2kalp0FytuxAB/1W7ZrEnQXRh0635V68vhUDw822PeotS19hGbDSRlm2kkWgt5rEeqavHp8U7RWgPKXHZ2/imC1sra3dbazXJH2nooppGSX9J+EtC6k4klGW7sxrR42jgVQB4EG1ALEpZW6on2vOpJ7smMjNV48fmOyTJL0yS+vl+jXO+57VjmrZm1SVjv4q0y5b6iQHzFZpeb3kp9WpOYdhRNYLz5A7CiHCBMDMw7tM2T+NVtMTC5q3w8uLi7iPdJifnv+9TobLoy3J5LgN614kbIzUl6CURj5iq6NlcGiywrYeGdqiWKTBqyzc67VUSF2PhBohbWjsPFWKmG7IViZ9hTPw3avz4fcUGVBERTHolwEbmIp+KDsVky1GhnNirw8pUb0JTS1t7sui4ycnFHoJ1kiBFfGjDkZ8qqTrp50l6Ohxyj4VX1C2E0Z8OTV5FxXifZCaXJmpCfcIEk8IxXdSpbsZnY+Wag2rYrRjPzjqU1y97cgzPgTPsDj7xqoFOfCxV/Y96crrR7A3UxMJyZGJ+sb1PvXhtE05k3gO3b6xv5pJ6OqsS3MjN42Y/E1KrHIJ3xTc2iad0gfo5z/wC43818j0TTwCRAdgf9Rv5raBi6YAt4HuJrZIf77vyrjvitb0fT/okC84zJjBJoHwVo9gNQMgg8agkEuxx+daBHawj7n/yNOxY11i/9GZukgcEbv518ljbkJIxRyO0gx9j8zXTWsJTdPzNOaTJRTvCywuT/AIms4ly1y5/6jWv6hZW5hcGPyP3jSIdJsuo56J3O/wBY381HnWynCyhp68sfxq7oiheInj8posge47/qKK2+mWgRcRH/AL2/mrVnptomsWUixEMHYZ527cvxpOONyVhTloLwaa91EExnBx27VKeGnXB5aZtBgjVmwvn60dMaFN1Feg4x8+WiWM5J2hGt9JMQIcfjUi2wVsKu1NM8MfIfDVCOCPqnw/makWBeyv8A7vyA2sGkceHzo1YaXhB4TmiMVvEOXCD50SgVQBgVa5KKpIjbcnsitrcxqB6VZAxXoAVxpDk2zkqOBqK62hY1IKjuBlCD2rjRTvDiQ/CqXPRO8iQyNkfmapdCP/E/M0UeAs//2Q=="/>
          <p:cNvSpPr>
            <a:spLocks noChangeAspect="1" noChangeArrowheads="1"/>
          </p:cNvSpPr>
          <p:nvPr/>
        </p:nvSpPr>
        <p:spPr bwMode="auto">
          <a:xfrm>
            <a:off x="63500" y="-523875"/>
            <a:ext cx="1419225" cy="1066800"/>
          </a:xfrm>
          <a:prstGeom prst="rect">
            <a:avLst/>
          </a:prstGeom>
          <a:noFill/>
          <a:ln w="9525">
            <a:noFill/>
            <a:miter lim="800000"/>
            <a:headEnd/>
            <a:tailEnd/>
          </a:ln>
        </p:spPr>
        <p:txBody>
          <a:bodyPr/>
          <a:lstStyle/>
          <a:p>
            <a:endParaRPr lang="es-PE">
              <a:solidFill>
                <a:srgbClr val="000000"/>
              </a:solidFill>
            </a:endParaRPr>
          </a:p>
        </p:txBody>
      </p:sp>
      <p:pic>
        <p:nvPicPr>
          <p:cNvPr id="180230" name="Picture 5"/>
          <p:cNvPicPr>
            <a:picLocks noChangeAspect="1" noChangeArrowheads="1"/>
          </p:cNvPicPr>
          <p:nvPr/>
        </p:nvPicPr>
        <p:blipFill>
          <a:blip r:embed="rId3" cstate="print"/>
          <a:srcRect/>
          <a:stretch>
            <a:fillRect/>
          </a:stretch>
        </p:blipFill>
        <p:spPr bwMode="auto">
          <a:xfrm>
            <a:off x="646113" y="1887538"/>
            <a:ext cx="2486025" cy="1857375"/>
          </a:xfrm>
          <a:prstGeom prst="rect">
            <a:avLst/>
          </a:prstGeom>
          <a:noFill/>
          <a:ln w="9525">
            <a:noFill/>
            <a:miter lim="800000"/>
            <a:headEnd/>
            <a:tailEnd/>
          </a:ln>
        </p:spPr>
      </p:pic>
    </p:spTree>
    <p:extLst>
      <p:ext uri="{BB962C8B-B14F-4D97-AF65-F5344CB8AC3E}">
        <p14:creationId xmlns:p14="http://schemas.microsoft.com/office/powerpoint/2010/main" xmlns="" val="2049015109"/>
      </p:ext>
    </p:extLst>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idx="4294967295"/>
          </p:nvPr>
        </p:nvSpPr>
        <p:spPr>
          <a:xfrm>
            <a:off x="714348" y="3429000"/>
            <a:ext cx="7772400" cy="1470025"/>
          </a:xfrm>
          <a:prstGeom prst="rect">
            <a:avLst/>
          </a:prstGeom>
        </p:spPr>
        <p:txBody>
          <a:bodyPr/>
          <a:lstStyle/>
          <a:p>
            <a:pPr algn="r"/>
            <a:r>
              <a:rPr lang="en-US" sz="3000" b="1" dirty="0">
                <a:solidFill>
                  <a:schemeClr val="bg1"/>
                </a:solidFill>
                <a:latin typeface="Calibri" pitchFamily="34" charset="0"/>
              </a:rPr>
              <a:t>PROJECTS PORTFOLIO</a:t>
            </a:r>
            <a:r>
              <a:rPr lang="en-US" sz="3000" b="1" dirty="0" smtClean="0">
                <a:solidFill>
                  <a:schemeClr val="bg1"/>
                </a:solidFill>
                <a:latin typeface="Calibri" pitchFamily="34" charset="0"/>
              </a:rPr>
              <a:t/>
            </a:r>
            <a:br>
              <a:rPr lang="en-US" sz="3000" b="1" dirty="0" smtClean="0">
                <a:solidFill>
                  <a:schemeClr val="bg1"/>
                </a:solidFill>
                <a:latin typeface="Calibri" pitchFamily="34" charset="0"/>
              </a:rPr>
            </a:br>
            <a:endParaRPr lang="es-ES" sz="2400" b="1" dirty="0" smtClean="0">
              <a:solidFill>
                <a:schemeClr val="bg1"/>
              </a:solidFill>
              <a:latin typeface="Calibri" pitchFamily="34" charset="0"/>
            </a:endParaRPr>
          </a:p>
        </p:txBody>
      </p:sp>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85750" y="357188"/>
            <a:ext cx="5438378" cy="400050"/>
          </a:xfrm>
          <a:prstGeom prst="rect">
            <a:avLst/>
          </a:prstGeom>
          <a:noFill/>
          <a:ln w="9525" algn="ctr">
            <a:noFill/>
            <a:miter lim="800000"/>
            <a:headEnd/>
            <a:tailEnd/>
          </a:ln>
        </p:spPr>
        <p:txBody>
          <a:bodyPr anchor="ctr"/>
          <a:lstStyle/>
          <a:p>
            <a:r>
              <a:rPr lang="en-US" b="1" dirty="0" smtClean="0">
                <a:solidFill>
                  <a:srgbClr val="000000"/>
                </a:solidFill>
                <a:latin typeface="Calibri" pitchFamily="34" charset="0"/>
                <a:cs typeface="Calibri" pitchFamily="34" charset="0"/>
              </a:rPr>
              <a:t>PRIVATE INVESTMENT PROMOTION PROCESS – SHORT TERM 2012 – 2013</a:t>
            </a:r>
          </a:p>
        </p:txBody>
      </p:sp>
      <p:graphicFrame>
        <p:nvGraphicFramePr>
          <p:cNvPr id="8" name="7 Tabla"/>
          <p:cNvGraphicFramePr>
            <a:graphicFrameLocks noGrp="1"/>
          </p:cNvGraphicFramePr>
          <p:nvPr>
            <p:extLst>
              <p:ext uri="{D42A27DB-BD31-4B8C-83A1-F6EECF244321}">
                <p14:modId xmlns:p14="http://schemas.microsoft.com/office/powerpoint/2010/main" xmlns="" val="3023191011"/>
              </p:ext>
            </p:extLst>
          </p:nvPr>
        </p:nvGraphicFramePr>
        <p:xfrm>
          <a:off x="1880326" y="1772817"/>
          <a:ext cx="5788018" cy="4448586"/>
        </p:xfrm>
        <a:graphic>
          <a:graphicData uri="http://schemas.openxmlformats.org/drawingml/2006/table">
            <a:tbl>
              <a:tblPr/>
              <a:tblGrid>
                <a:gridCol w="2107420"/>
                <a:gridCol w="1440051"/>
                <a:gridCol w="2240547"/>
              </a:tblGrid>
              <a:tr h="51126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Calibri" pitchFamily="34" charset="0"/>
                        </a:rPr>
                        <a:t>SECTOR</a:t>
                      </a:r>
                      <a:r>
                        <a:rPr kumimoji="0" lang="en-US" sz="1400" b="0" i="0" u="none" strike="noStrike" cap="none" normalizeH="0" baseline="0" dirty="0" smtClean="0">
                          <a:ln>
                            <a:noFill/>
                          </a:ln>
                          <a:solidFill>
                            <a:srgbClr val="000000"/>
                          </a:solidFill>
                          <a:effectLst/>
                          <a:latin typeface="Calibri" pitchFamily="34" charset="0"/>
                          <a:cs typeface="Calibri" pitchFamily="34" charset="0"/>
                        </a:rPr>
                        <a:t> </a:t>
                      </a:r>
                      <a:endParaRPr kumimoji="0" lang="en-US" sz="1400" b="1" i="0" u="none" strike="noStrike" cap="none" normalizeH="0" baseline="0" dirty="0" smtClean="0">
                        <a:ln>
                          <a:noFill/>
                        </a:ln>
                        <a:solidFill>
                          <a:srgbClr val="FFFFFF"/>
                        </a:solidFill>
                        <a:effectLst/>
                        <a:latin typeface="Calibri" pitchFamily="34" charset="0"/>
                        <a:cs typeface="Calibri"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Calibri" pitchFamily="34" charset="0"/>
                        </a:rPr>
                        <a:t>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Calibri" pitchFamily="34" charset="0"/>
                        </a:rPr>
                        <a:t> PROJECTS </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algn="ctr" rtl="0" fontAlgn="ctr"/>
                      <a:r>
                        <a:rPr lang="en-US" sz="1400" b="1" i="0" u="none" strike="noStrike" dirty="0" smtClean="0">
                          <a:solidFill>
                            <a:srgbClr val="FFFFFF"/>
                          </a:solidFill>
                          <a:latin typeface="Calibri" pitchFamily="34" charset="0"/>
                          <a:cs typeface="Calibri" pitchFamily="34" charset="0"/>
                        </a:rPr>
                        <a:t>ESTIMATED INVESTMENT</a:t>
                      </a:r>
                      <a:endParaRPr lang="en-US" sz="1400" b="1" i="0" u="none" strike="noStrike" baseline="30000" dirty="0">
                        <a:solidFill>
                          <a:srgbClr val="FFFFFF"/>
                        </a:solidFill>
                        <a:latin typeface="Calibri" pitchFamily="34" charset="0"/>
                        <a:cs typeface="Calibri" pitchFamily="34"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0000"/>
                    </a:solidFill>
                  </a:tcPr>
                </a:tc>
              </a:tr>
              <a:tr h="281237">
                <a:tc>
                  <a:txBody>
                    <a:bodyPr/>
                    <a:lstStyle/>
                    <a:p>
                      <a:pPr algn="l" rtl="0" fontAlgn="ctr"/>
                      <a:r>
                        <a:rPr lang="en-US" sz="1400" b="0" i="0" u="none" strike="noStrike" dirty="0" smtClean="0">
                          <a:solidFill>
                            <a:srgbClr val="000000"/>
                          </a:solidFill>
                          <a:latin typeface="Calibri" pitchFamily="34" charset="0"/>
                          <a:cs typeface="Calibri" pitchFamily="34" charset="0"/>
                        </a:rPr>
                        <a:t>Land transport</a:t>
                      </a:r>
                      <a:endParaRPr lang="en-US" sz="1400" b="0" i="0" u="none" strike="noStrike" baseline="30000"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2</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dirty="0" smtClean="0">
                          <a:solidFill>
                            <a:schemeClr val="tx1"/>
                          </a:solidFill>
                          <a:latin typeface="+mn-lt"/>
                          <a:ea typeface="+mn-ea"/>
                          <a:cs typeface="+mn-cs"/>
                        </a:rPr>
                        <a:t>3,867.1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algn="l" rtl="0" fontAlgn="ctr"/>
                      <a:r>
                        <a:rPr lang="en-US" sz="1400" b="0" i="0" u="none" strike="noStrike" baseline="0" dirty="0" smtClean="0">
                          <a:solidFill>
                            <a:srgbClr val="000000"/>
                          </a:solidFill>
                          <a:latin typeface="Calibri" pitchFamily="34" charset="0"/>
                          <a:cs typeface="Calibri" pitchFamily="34" charset="0"/>
                        </a:rPr>
                        <a:t>Railways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1</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chemeClr val="tx1"/>
                          </a:solidFill>
                          <a:latin typeface="+mj-lt"/>
                        </a:rPr>
                        <a:t>3,000.0</a:t>
                      </a:r>
                      <a:endParaRPr lang="en-US" sz="1400" b="0" i="0" u="none" strike="noStrike" dirty="0">
                        <a:solidFill>
                          <a:schemeClr val="tx1"/>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algn="l" rtl="0" fontAlgn="ctr"/>
                      <a:r>
                        <a:rPr lang="en-US" sz="1400" b="0" i="0" u="none" strike="noStrike" kern="1200" dirty="0" smtClean="0">
                          <a:solidFill>
                            <a:srgbClr val="000000"/>
                          </a:solidFill>
                          <a:latin typeface="Calibri" pitchFamily="34" charset="0"/>
                          <a:ea typeface="+mn-ea"/>
                          <a:cs typeface="Calibri" pitchFamily="34" charset="0"/>
                        </a:rPr>
                        <a:t>Energy</a:t>
                      </a:r>
                      <a:r>
                        <a:rPr lang="en-US" sz="1400" b="0" i="0" u="none" strike="noStrike" kern="1200" baseline="0" dirty="0" smtClean="0">
                          <a:solidFill>
                            <a:srgbClr val="000000"/>
                          </a:solidFill>
                          <a:latin typeface="Calibri" pitchFamily="34" charset="0"/>
                          <a:ea typeface="+mn-ea"/>
                          <a:cs typeface="Calibri" pitchFamily="34" charset="0"/>
                        </a:rPr>
                        <a:t> </a:t>
                      </a:r>
                      <a:r>
                        <a:rPr lang="en-US" sz="1400" b="0" i="0" u="none" strike="noStrike" kern="1200" dirty="0" smtClean="0">
                          <a:solidFill>
                            <a:srgbClr val="000000"/>
                          </a:solidFill>
                          <a:latin typeface="Calibri" pitchFamily="34" charset="0"/>
                          <a:ea typeface="+mn-ea"/>
                          <a:cs typeface="Calibri" pitchFamily="34" charset="0"/>
                        </a:rPr>
                        <a:t>(Electricity) </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5</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dirty="0" smtClean="0">
                          <a:solidFill>
                            <a:schemeClr val="tx1"/>
                          </a:solidFill>
                          <a:latin typeface="+mn-lt"/>
                          <a:ea typeface="+mn-ea"/>
                          <a:cs typeface="+mn-cs"/>
                        </a:rPr>
                        <a:t>1,145.0</a:t>
                      </a:r>
                      <a:endParaRPr lang="en-US" sz="1400" b="0" i="0" u="none" strike="noStrike" dirty="0">
                        <a:solidFill>
                          <a:schemeClr val="tx1"/>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Calibri" pitchFamily="34" charset="0"/>
                          <a:ea typeface="+mn-ea"/>
                          <a:cs typeface="Calibri" pitchFamily="34" charset="0"/>
                        </a:rPr>
                        <a:t>Hydrocarbons</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3</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s-ES" sz="1400" b="0" i="0" u="none" strike="noStrike" dirty="0" smtClean="0">
                          <a:solidFill>
                            <a:schemeClr val="tx1"/>
                          </a:solidFill>
                          <a:latin typeface="+mj-lt"/>
                        </a:rPr>
                        <a:t>790.0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pitchFamily="34" charset="0"/>
                          <a:cs typeface="Calibri" pitchFamily="34" charset="0"/>
                        </a:rPr>
                        <a:t>Telecommunication </a:t>
                      </a:r>
                      <a:endParaRPr lang="en-US" sz="1400" b="0" i="0" u="none" strike="noStrike" baseline="30000" dirty="0" smtClean="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chemeClr val="tx1"/>
                          </a:solidFill>
                          <a:latin typeface="+mj-lt"/>
                        </a:rPr>
                        <a:t>  763.4</a:t>
                      </a:r>
                      <a:endParaRPr lang="en-US" sz="1400" b="0" i="0" u="none" strike="noStrike" dirty="0">
                        <a:solidFill>
                          <a:schemeClr val="tx1"/>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algn="l" rtl="0" fontAlgn="ctr"/>
                      <a:r>
                        <a:rPr lang="en-US" sz="1400" b="0" i="0" u="none" strike="noStrike" dirty="0" smtClean="0">
                          <a:solidFill>
                            <a:srgbClr val="000000"/>
                          </a:solidFill>
                          <a:latin typeface="Calibri" pitchFamily="34" charset="0"/>
                          <a:cs typeface="Calibri" pitchFamily="34" charset="0"/>
                        </a:rPr>
                        <a:t>Agriculture</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2</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s-ES" sz="1400" b="0" i="0" u="none" strike="noStrike" dirty="0" smtClean="0">
                          <a:solidFill>
                            <a:schemeClr val="tx1"/>
                          </a:solidFill>
                          <a:latin typeface="+mj-lt"/>
                        </a:rPr>
                        <a:t>  503.0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algn="l" rtl="0" fontAlgn="ctr"/>
                      <a:r>
                        <a:rPr lang="en-US" sz="1400" b="0" i="0" u="none" strike="noStrike" baseline="0" dirty="0" smtClean="0">
                          <a:solidFill>
                            <a:srgbClr val="000000"/>
                          </a:solidFill>
                          <a:latin typeface="Calibri" pitchFamily="34" charset="0"/>
                          <a:cs typeface="Calibri" pitchFamily="34" charset="0"/>
                        </a:rPr>
                        <a:t>Airport </a:t>
                      </a:r>
                      <a:endParaRPr lang="en-US" sz="1400" b="0" i="0" u="none" strike="noStrike" baseline="30000" dirty="0" smtClean="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1</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chemeClr val="tx1"/>
                          </a:solidFill>
                          <a:latin typeface="+mj-lt"/>
                        </a:rPr>
                        <a:t>  420.0</a:t>
                      </a:r>
                      <a:endParaRPr lang="en-US" sz="1400" b="0" i="0" u="none" strike="noStrike" dirty="0">
                        <a:solidFill>
                          <a:schemeClr val="tx1"/>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algn="l" rtl="0" fontAlgn="ctr"/>
                      <a:r>
                        <a:rPr lang="en-US" sz="1400" b="0" i="0" u="none" strike="noStrike" dirty="0" smtClean="0">
                          <a:solidFill>
                            <a:srgbClr val="000000"/>
                          </a:solidFill>
                          <a:latin typeface="Calibri" pitchFamily="34" charset="0"/>
                          <a:cs typeface="Calibri" pitchFamily="34" charset="0"/>
                        </a:rPr>
                        <a:t>Ports and</a:t>
                      </a:r>
                      <a:r>
                        <a:rPr lang="en-US" sz="1400" b="0" i="0" u="none" strike="noStrike" baseline="0" dirty="0" smtClean="0">
                          <a:solidFill>
                            <a:srgbClr val="000000"/>
                          </a:solidFill>
                          <a:latin typeface="Calibri" pitchFamily="34" charset="0"/>
                          <a:cs typeface="Calibri" pitchFamily="34" charset="0"/>
                        </a:rPr>
                        <a:t> Navigability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2</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chemeClr val="tx1"/>
                          </a:solidFill>
                          <a:latin typeface="+mj-lt"/>
                        </a:rPr>
                        <a:t>  159.8</a:t>
                      </a:r>
                      <a:endParaRPr lang="en-US" sz="1400" b="0" i="0" u="none" strike="noStrike" dirty="0">
                        <a:solidFill>
                          <a:schemeClr val="tx1"/>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algn="l" rtl="0" fontAlgn="ctr"/>
                      <a:r>
                        <a:rPr lang="en-US" sz="1400" b="0" i="0" u="none" strike="noStrike" dirty="0" smtClean="0">
                          <a:solidFill>
                            <a:srgbClr val="000000"/>
                          </a:solidFill>
                          <a:latin typeface="Calibri" pitchFamily="34" charset="0"/>
                          <a:cs typeface="Calibri" pitchFamily="34" charset="0"/>
                        </a:rPr>
                        <a:t>Sanitation</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rtl="0" fontAlgn="ctr"/>
                      <a:r>
                        <a:rPr lang="en-US" sz="1400" b="0" i="0" u="none" strike="noStrike" dirty="0" smtClean="0">
                          <a:solidFill>
                            <a:srgbClr val="000000"/>
                          </a:solidFill>
                          <a:latin typeface="+mj-lt"/>
                        </a:rPr>
                        <a:t>1</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rtl="0" fontAlgn="ctr"/>
                      <a:r>
                        <a:rPr lang="en-US" sz="1400" b="0" i="0" u="none" strike="noStrike" dirty="0" smtClean="0">
                          <a:solidFill>
                            <a:srgbClr val="000000"/>
                          </a:solidFill>
                          <a:latin typeface="+mj-lt"/>
                        </a:rPr>
                        <a:t>    35.6</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12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Calibri" pitchFamily="34" charset="0"/>
                          <a:cs typeface="Calibri" pitchFamily="34" charset="0"/>
                        </a:rPr>
                        <a:t>Tourism </a:t>
                      </a:r>
                      <a:endParaRPr lang="en-US" sz="1400" b="0" i="0" u="none" strike="noStrike" baseline="30000" dirty="0" smtClean="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    10.6</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Calibri" pitchFamily="34" charset="0"/>
                          <a:ea typeface="+mn-ea"/>
                          <a:cs typeface="Calibri" pitchFamily="34" charset="0"/>
                        </a:rPr>
                        <a:t>Mining </a:t>
                      </a:r>
                      <a:endParaRPr lang="en-US" sz="1400" b="0" i="0" u="none" strike="noStrike" dirty="0" smtClean="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j-lt"/>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  ----</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algn="l" rtl="0" fontAlgn="ctr"/>
                      <a:r>
                        <a:rPr lang="en-US" sz="1400" b="0" i="0" u="none" strike="noStrike" dirty="0" smtClean="0">
                          <a:solidFill>
                            <a:srgbClr val="000000"/>
                          </a:solidFill>
                          <a:latin typeface="Calibri" pitchFamily="34" charset="0"/>
                          <a:cs typeface="Calibri" pitchFamily="34" charset="0"/>
                        </a:rPr>
                        <a:t>Capital Markets</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1</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400" b="0" i="0" u="none" strike="noStrike" dirty="0" smtClean="0">
                          <a:solidFill>
                            <a:srgbClr val="000000"/>
                          </a:solidFill>
                          <a:latin typeface="+mj-lt"/>
                        </a:rPr>
                        <a:t> ----</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r>
              <a:tr h="2812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Calibri" pitchFamily="34" charset="0"/>
                          <a:ea typeface="+mn-ea"/>
                          <a:cs typeface="Calibri" pitchFamily="34" charset="0"/>
                        </a:rPr>
                        <a:t>Culture</a:t>
                      </a:r>
                      <a:endParaRPr lang="en-US" sz="1400" b="0" i="0" u="none" strike="noStrike" dirty="0">
                        <a:solidFill>
                          <a:srgbClr val="000000"/>
                        </a:solidFill>
                        <a:latin typeface="Calibri" pitchFamily="34" charset="0"/>
                        <a:cs typeface="Calibri"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1</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0" i="0" u="none" strike="noStrike" dirty="0" smtClean="0">
                          <a:solidFill>
                            <a:srgbClr val="000000"/>
                          </a:solidFill>
                          <a:latin typeface="+mj-lt"/>
                        </a:rPr>
                        <a:t> ----</a:t>
                      </a:r>
                      <a:endParaRPr lang="en-US" sz="1400" b="0" i="0" u="none" strike="noStrike" dirty="0">
                        <a:solidFill>
                          <a:srgbClr val="000000"/>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tr>
              <a:tr h="281237">
                <a:tc>
                  <a:txBody>
                    <a:bodyPr/>
                    <a:lstStyle/>
                    <a:p>
                      <a:pPr algn="l" rtl="0" fontAlgn="ctr"/>
                      <a:r>
                        <a:rPr lang="en-US" sz="1400" b="1" i="0" u="none" strike="noStrike" dirty="0">
                          <a:solidFill>
                            <a:srgbClr val="FFFFFF"/>
                          </a:solidFill>
                          <a:latin typeface="Calibri" pitchFamily="34" charset="0"/>
                          <a:cs typeface="Calibri" pitchFamily="34"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06060"/>
                    </a:solidFill>
                  </a:tcPr>
                </a:tc>
                <a:tc>
                  <a:txBody>
                    <a:bodyPr/>
                    <a:lstStyle/>
                    <a:p>
                      <a:pPr algn="ctr" rtl="0" fontAlgn="ctr"/>
                      <a:r>
                        <a:rPr lang="en-US" sz="1400" b="1" i="0" u="none" strike="noStrike" dirty="0" smtClean="0">
                          <a:solidFill>
                            <a:srgbClr val="FFFFFF"/>
                          </a:solidFill>
                          <a:latin typeface="+mj-lt"/>
                        </a:rPr>
                        <a:t>25</a:t>
                      </a:r>
                      <a:endParaRPr lang="en-US" sz="1400" b="1" i="0" u="none" strike="noStrike" dirty="0">
                        <a:solidFill>
                          <a:srgbClr val="FFFFFF"/>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06060"/>
                    </a:solidFill>
                  </a:tcPr>
                </a:tc>
                <a:tc>
                  <a:txBody>
                    <a:bodyPr/>
                    <a:lstStyle/>
                    <a:p>
                      <a:pPr algn="ctr" rtl="0" fontAlgn="ctr"/>
                      <a:r>
                        <a:rPr lang="en-US" sz="1400" b="1" i="0" u="none" strike="noStrike" dirty="0" smtClean="0">
                          <a:solidFill>
                            <a:srgbClr val="FFFFFF"/>
                          </a:solidFill>
                          <a:latin typeface="+mj-lt"/>
                        </a:rPr>
                        <a:t>10,694.5</a:t>
                      </a:r>
                      <a:endParaRPr lang="en-US" sz="1400" b="1" i="0" u="none" strike="noStrike" dirty="0">
                        <a:solidFill>
                          <a:srgbClr val="FFFFFF"/>
                        </a:solidFill>
                        <a:latin typeface="+mj-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06060"/>
                    </a:solidFill>
                  </a:tcPr>
                </a:tc>
              </a:tr>
            </a:tbl>
          </a:graphicData>
        </a:graphic>
      </p:graphicFrame>
    </p:spTree>
    <p:extLst>
      <p:ext uri="{BB962C8B-B14F-4D97-AF65-F5344CB8AC3E}">
        <p14:creationId xmlns:p14="http://schemas.microsoft.com/office/powerpoint/2010/main" xmlns="" val="73460172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remy\AppData\Local\Microsoft\Windows\Temporary Internet Files\Content.Outlook\KKIDD3HA\norte_mapa_laminas_37-39_esp_ing_grande.jpg"/>
          <p:cNvPicPr>
            <a:picLocks noChangeAspect="1" noChangeArrowheads="1"/>
          </p:cNvPicPr>
          <p:nvPr/>
        </p:nvPicPr>
        <p:blipFill>
          <a:blip r:embed="rId2" cstate="print"/>
          <a:srcRect/>
          <a:stretch>
            <a:fillRect/>
          </a:stretch>
        </p:blipFill>
        <p:spPr bwMode="auto">
          <a:xfrm>
            <a:off x="323528" y="548680"/>
            <a:ext cx="7243076" cy="5589240"/>
          </a:xfrm>
          <a:prstGeom prst="rect">
            <a:avLst/>
          </a:prstGeom>
          <a:noFill/>
        </p:spPr>
      </p:pic>
      <p:sp>
        <p:nvSpPr>
          <p:cNvPr id="3" name="Text Box 4"/>
          <p:cNvSpPr txBox="1">
            <a:spLocks noChangeArrowheads="1"/>
          </p:cNvSpPr>
          <p:nvPr/>
        </p:nvSpPr>
        <p:spPr bwMode="auto">
          <a:xfrm>
            <a:off x="251520" y="332656"/>
            <a:ext cx="4575175" cy="720080"/>
          </a:xfrm>
          <a:prstGeom prst="rect">
            <a:avLst/>
          </a:prstGeom>
          <a:noFill/>
          <a:ln w="9525" algn="ctr">
            <a:noFill/>
            <a:miter lim="800000"/>
            <a:headEnd/>
            <a:tailEnd/>
          </a:ln>
        </p:spPr>
        <p:txBody>
          <a:bodyPr anchor="ctr"/>
          <a:lstStyle/>
          <a:p>
            <a:pPr eaLnBrk="0" hangingPunct="0"/>
            <a:r>
              <a:rPr lang="en-US" b="1" dirty="0" smtClean="0">
                <a:solidFill>
                  <a:srgbClr val="000000"/>
                </a:solidFill>
                <a:latin typeface="Calibri" pitchFamily="34" charset="0"/>
                <a:cs typeface="Calibri" pitchFamily="34" charset="0"/>
              </a:rPr>
              <a:t>PROJECTS PORTFOLIO 2012-2013</a:t>
            </a:r>
          </a:p>
          <a:p>
            <a:pPr eaLnBrk="0" hangingPunct="0"/>
            <a:r>
              <a:rPr lang="en-US" b="1" dirty="0" smtClean="0">
                <a:solidFill>
                  <a:srgbClr val="000000"/>
                </a:solidFill>
                <a:latin typeface="Calibri" pitchFamily="34" charset="0"/>
                <a:cs typeface="Calibri" pitchFamily="34" charset="0"/>
              </a:rPr>
              <a:t>NORTHERN MACRO-REGION</a:t>
            </a:r>
          </a:p>
          <a:p>
            <a:pPr eaLnBrk="0" hangingPunct="0"/>
            <a:endParaRPr lang="en-US" b="1" dirty="0">
              <a:solidFill>
                <a:srgbClr val="000000"/>
              </a:solidFill>
              <a:latin typeface="Calibri" pitchFamily="34" charset="0"/>
              <a:cs typeface="Calibri" pitchFamily="34" charset="0"/>
            </a:endParaRPr>
          </a:p>
        </p:txBody>
      </p:sp>
      <p:grpSp>
        <p:nvGrpSpPr>
          <p:cNvPr id="6" name="5 Grupo"/>
          <p:cNvGrpSpPr/>
          <p:nvPr/>
        </p:nvGrpSpPr>
        <p:grpSpPr>
          <a:xfrm>
            <a:off x="6660232" y="4005064"/>
            <a:ext cx="2088232" cy="2677656"/>
            <a:chOff x="6660232" y="4005064"/>
            <a:chExt cx="2088232" cy="2677656"/>
          </a:xfrm>
        </p:grpSpPr>
        <p:pic>
          <p:nvPicPr>
            <p:cNvPr id="4" name="3 Imagen"/>
            <p:cNvPicPr>
              <a:picLocks noChangeAspect="1"/>
            </p:cNvPicPr>
            <p:nvPr/>
          </p:nvPicPr>
          <p:blipFill>
            <a:blip r:embed="rId3" cstate="print"/>
            <a:srcRect l="7138" t="8401" r="12573" b="5841"/>
            <a:stretch>
              <a:fillRect/>
            </a:stretch>
          </p:blipFill>
          <p:spPr bwMode="auto">
            <a:xfrm>
              <a:off x="6660232" y="4077072"/>
              <a:ext cx="1982788" cy="2592388"/>
            </a:xfrm>
            <a:prstGeom prst="rect">
              <a:avLst/>
            </a:prstGeom>
            <a:noFill/>
            <a:ln w="9525">
              <a:noFill/>
              <a:miter lim="800000"/>
              <a:headEnd/>
              <a:tailEnd/>
            </a:ln>
          </p:spPr>
        </p:pic>
        <p:sp>
          <p:nvSpPr>
            <p:cNvPr id="5" name="4 CuadroTexto"/>
            <p:cNvSpPr txBox="1"/>
            <p:nvPr/>
          </p:nvSpPr>
          <p:spPr>
            <a:xfrm>
              <a:off x="6948264" y="4005064"/>
              <a:ext cx="1800200" cy="2677656"/>
            </a:xfrm>
            <a:prstGeom prst="rect">
              <a:avLst/>
            </a:prstGeom>
            <a:solidFill>
              <a:schemeClr val="bg1"/>
            </a:solidFill>
          </p:spPr>
          <p:txBody>
            <a:bodyPr wrap="square" rtlCol="0">
              <a:spAutoFit/>
            </a:bodyPr>
            <a:lstStyle/>
            <a:p>
              <a:r>
                <a:rPr lang="es-PE" sz="1400" dirty="0" err="1" smtClean="0">
                  <a:latin typeface="Arial Narrow" pitchFamily="34" charset="0"/>
                </a:rPr>
                <a:t>Agriculture</a:t>
              </a:r>
              <a:endParaRPr lang="es-PE" sz="1400" dirty="0" smtClean="0">
                <a:latin typeface="Arial Narrow" pitchFamily="34" charset="0"/>
              </a:endParaRPr>
            </a:p>
            <a:p>
              <a:r>
                <a:rPr lang="es-PE" sz="1400" dirty="0" err="1" smtClean="0">
                  <a:latin typeface="Arial Narrow" pitchFamily="34" charset="0"/>
                </a:rPr>
                <a:t>Electricity</a:t>
              </a:r>
              <a:r>
                <a:rPr lang="es-PE" sz="1400" dirty="0" smtClean="0">
                  <a:latin typeface="Arial Narrow" pitchFamily="34" charset="0"/>
                </a:rPr>
                <a:t> </a:t>
              </a:r>
            </a:p>
            <a:p>
              <a:r>
                <a:rPr lang="es-PE" sz="1400" dirty="0" err="1" smtClean="0">
                  <a:latin typeface="Arial Narrow" pitchFamily="34" charset="0"/>
                </a:rPr>
                <a:t>Hydrocarbons</a:t>
              </a:r>
              <a:endParaRPr lang="es-PE" sz="1400" dirty="0" smtClean="0">
                <a:latin typeface="Arial Narrow" pitchFamily="34" charset="0"/>
              </a:endParaRPr>
            </a:p>
            <a:p>
              <a:r>
                <a:rPr lang="es-PE" sz="1400" dirty="0" err="1" smtClean="0">
                  <a:latin typeface="Arial Narrow" pitchFamily="34" charset="0"/>
                </a:rPr>
                <a:t>Telecommunications</a:t>
              </a:r>
              <a:r>
                <a:rPr lang="es-PE" sz="1400" dirty="0" smtClean="0">
                  <a:latin typeface="Arial Narrow" pitchFamily="34" charset="0"/>
                </a:rPr>
                <a:t> </a:t>
              </a:r>
            </a:p>
            <a:p>
              <a:r>
                <a:rPr lang="es-PE" sz="1400" dirty="0" err="1" smtClean="0">
                  <a:latin typeface="Arial Narrow" pitchFamily="34" charset="0"/>
                </a:rPr>
                <a:t>Tourism</a:t>
              </a:r>
              <a:r>
                <a:rPr lang="es-PE" sz="1400" dirty="0" smtClean="0">
                  <a:latin typeface="Arial Narrow" pitchFamily="34" charset="0"/>
                </a:rPr>
                <a:t> </a:t>
              </a:r>
            </a:p>
            <a:p>
              <a:r>
                <a:rPr lang="es-PE" sz="1400" dirty="0" err="1" smtClean="0">
                  <a:latin typeface="Arial Narrow" pitchFamily="34" charset="0"/>
                </a:rPr>
                <a:t>Culture</a:t>
              </a:r>
              <a:r>
                <a:rPr lang="es-PE" sz="1400" dirty="0" smtClean="0">
                  <a:latin typeface="Arial Narrow" pitchFamily="34" charset="0"/>
                </a:rPr>
                <a:t> </a:t>
              </a:r>
            </a:p>
            <a:p>
              <a:r>
                <a:rPr lang="es-PE" sz="1400" dirty="0" err="1" smtClean="0">
                  <a:latin typeface="Arial Narrow" pitchFamily="34" charset="0"/>
                </a:rPr>
                <a:t>Airport</a:t>
              </a:r>
              <a:r>
                <a:rPr lang="es-PE" sz="1400" dirty="0" smtClean="0">
                  <a:latin typeface="Arial Narrow" pitchFamily="34" charset="0"/>
                </a:rPr>
                <a:t> </a:t>
              </a:r>
            </a:p>
            <a:p>
              <a:r>
                <a:rPr lang="es-PE" sz="1400" dirty="0" err="1" smtClean="0">
                  <a:latin typeface="Arial Narrow" pitchFamily="34" charset="0"/>
                </a:rPr>
                <a:t>Land</a:t>
              </a:r>
              <a:r>
                <a:rPr lang="es-PE" sz="1400" dirty="0" smtClean="0">
                  <a:latin typeface="Arial Narrow" pitchFamily="34" charset="0"/>
                </a:rPr>
                <a:t> </a:t>
              </a:r>
              <a:r>
                <a:rPr lang="es-PE" sz="1400" dirty="0" err="1" smtClean="0">
                  <a:latin typeface="Arial Narrow" pitchFamily="34" charset="0"/>
                </a:rPr>
                <a:t>trasnport</a:t>
              </a:r>
              <a:r>
                <a:rPr lang="es-PE" sz="1400" dirty="0" smtClean="0">
                  <a:latin typeface="Arial Narrow" pitchFamily="34" charset="0"/>
                </a:rPr>
                <a:t> </a:t>
              </a:r>
            </a:p>
            <a:p>
              <a:r>
                <a:rPr lang="es-PE" sz="1400" dirty="0" err="1" smtClean="0">
                  <a:latin typeface="Arial Narrow" pitchFamily="34" charset="0"/>
                </a:rPr>
                <a:t>Railroad</a:t>
              </a:r>
              <a:endParaRPr lang="es-PE" sz="1400" dirty="0" smtClean="0">
                <a:latin typeface="Arial Narrow" pitchFamily="34" charset="0"/>
              </a:endParaRPr>
            </a:p>
            <a:p>
              <a:r>
                <a:rPr lang="es-PE" sz="1400" dirty="0" smtClean="0">
                  <a:latin typeface="Arial Narrow" pitchFamily="34" charset="0"/>
                </a:rPr>
                <a:t>Port</a:t>
              </a:r>
            </a:p>
            <a:p>
              <a:r>
                <a:rPr lang="es-PE" sz="1400" dirty="0" err="1" smtClean="0">
                  <a:latin typeface="Arial Narrow" pitchFamily="34" charset="0"/>
                </a:rPr>
                <a:t>Sanitation</a:t>
              </a:r>
              <a:r>
                <a:rPr lang="es-PE" sz="1400" dirty="0" smtClean="0">
                  <a:latin typeface="Arial Narrow" pitchFamily="34" charset="0"/>
                </a:rPr>
                <a:t> </a:t>
              </a:r>
            </a:p>
            <a:p>
              <a:r>
                <a:rPr lang="es-PE" sz="1400" dirty="0" err="1" smtClean="0">
                  <a:latin typeface="Arial Narrow" pitchFamily="34" charset="0"/>
                </a:rPr>
                <a:t>Mining</a:t>
              </a:r>
              <a:r>
                <a:rPr lang="es-PE" sz="1400" dirty="0" smtClean="0">
                  <a:latin typeface="Arial Narrow" pitchFamily="34" charset="0"/>
                </a:rPr>
                <a:t> </a:t>
              </a:r>
              <a:endParaRPr lang="es-PE" sz="1400" dirty="0">
                <a:latin typeface="Arial Narrow" pitchFamily="34" charset="0"/>
              </a:endParaRPr>
            </a:p>
          </p:txBody>
        </p:sp>
      </p:gr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51520" y="620688"/>
            <a:ext cx="4575175" cy="400050"/>
          </a:xfrm>
          <a:prstGeom prst="rect">
            <a:avLst/>
          </a:prstGeom>
          <a:noFill/>
          <a:ln w="9525" algn="ctr">
            <a:noFill/>
            <a:miter lim="800000"/>
            <a:headEnd/>
            <a:tailEnd/>
          </a:ln>
        </p:spPr>
        <p:txBody>
          <a:bodyPr anchor="ctr"/>
          <a:lstStyle/>
          <a:p>
            <a:pPr eaLnBrk="0" hangingPunct="0"/>
            <a:r>
              <a:rPr lang="en-US" b="1" dirty="0" smtClean="0">
                <a:solidFill>
                  <a:srgbClr val="000000"/>
                </a:solidFill>
                <a:latin typeface="Calibri" pitchFamily="34" charset="0"/>
                <a:cs typeface="Calibri" pitchFamily="34" charset="0"/>
              </a:rPr>
              <a:t>PROJECTS PORTFOLIO 2012-2013</a:t>
            </a:r>
          </a:p>
          <a:p>
            <a:pPr eaLnBrk="0" hangingPunct="0"/>
            <a:r>
              <a:rPr lang="en-US" b="1" dirty="0" smtClean="0">
                <a:solidFill>
                  <a:srgbClr val="000000"/>
                </a:solidFill>
                <a:latin typeface="Calibri" pitchFamily="34" charset="0"/>
                <a:cs typeface="Calibri" pitchFamily="34" charset="0"/>
              </a:rPr>
              <a:t>CENTRAL MACRO-REGION</a:t>
            </a:r>
          </a:p>
          <a:p>
            <a:pPr eaLnBrk="0" hangingPunct="0"/>
            <a:endParaRPr lang="en-US" b="1" dirty="0">
              <a:solidFill>
                <a:srgbClr val="000000"/>
              </a:solidFill>
              <a:latin typeface="Calibri" pitchFamily="34" charset="0"/>
              <a:cs typeface="Calibri" pitchFamily="34" charset="0"/>
            </a:endParaRPr>
          </a:p>
        </p:txBody>
      </p:sp>
      <p:pic>
        <p:nvPicPr>
          <p:cNvPr id="1026" name="Picture 2" descr="C:\Users\tremy\AppData\Local\Microsoft\Windows\Temporary Internet Files\Content.Outlook\KKIDD3HA\centro_mapa_laminas_37-39_esp_ing_grande.jpg"/>
          <p:cNvPicPr>
            <a:picLocks noChangeAspect="1" noChangeArrowheads="1"/>
          </p:cNvPicPr>
          <p:nvPr/>
        </p:nvPicPr>
        <p:blipFill>
          <a:blip r:embed="rId2" cstate="print"/>
          <a:srcRect/>
          <a:stretch>
            <a:fillRect/>
          </a:stretch>
        </p:blipFill>
        <p:spPr bwMode="auto">
          <a:xfrm>
            <a:off x="0" y="1055223"/>
            <a:ext cx="9144000" cy="4747553"/>
          </a:xfrm>
          <a:prstGeom prst="rect">
            <a:avLst/>
          </a:prstGeom>
          <a:noFill/>
        </p:spPr>
      </p:pic>
      <p:grpSp>
        <p:nvGrpSpPr>
          <p:cNvPr id="7" name="6 Grupo"/>
          <p:cNvGrpSpPr/>
          <p:nvPr/>
        </p:nvGrpSpPr>
        <p:grpSpPr>
          <a:xfrm>
            <a:off x="6948264" y="4005064"/>
            <a:ext cx="2088232" cy="2677656"/>
            <a:chOff x="6660232" y="4005064"/>
            <a:chExt cx="2088232" cy="2677656"/>
          </a:xfrm>
        </p:grpSpPr>
        <p:pic>
          <p:nvPicPr>
            <p:cNvPr id="8" name="7 Imagen"/>
            <p:cNvPicPr>
              <a:picLocks noChangeAspect="1"/>
            </p:cNvPicPr>
            <p:nvPr/>
          </p:nvPicPr>
          <p:blipFill>
            <a:blip r:embed="rId3" cstate="print"/>
            <a:srcRect l="7138" t="8401" r="12573" b="5841"/>
            <a:stretch>
              <a:fillRect/>
            </a:stretch>
          </p:blipFill>
          <p:spPr bwMode="auto">
            <a:xfrm>
              <a:off x="6660232" y="4077072"/>
              <a:ext cx="1982788" cy="2592388"/>
            </a:xfrm>
            <a:prstGeom prst="rect">
              <a:avLst/>
            </a:prstGeom>
            <a:noFill/>
            <a:ln w="9525">
              <a:noFill/>
              <a:miter lim="800000"/>
              <a:headEnd/>
              <a:tailEnd/>
            </a:ln>
          </p:spPr>
        </p:pic>
        <p:sp>
          <p:nvSpPr>
            <p:cNvPr id="9" name="8 CuadroTexto"/>
            <p:cNvSpPr txBox="1"/>
            <p:nvPr/>
          </p:nvSpPr>
          <p:spPr>
            <a:xfrm>
              <a:off x="6948264" y="4005064"/>
              <a:ext cx="1800200" cy="2677656"/>
            </a:xfrm>
            <a:prstGeom prst="rect">
              <a:avLst/>
            </a:prstGeom>
            <a:solidFill>
              <a:schemeClr val="bg1"/>
            </a:solidFill>
          </p:spPr>
          <p:txBody>
            <a:bodyPr wrap="square" rtlCol="0">
              <a:spAutoFit/>
            </a:bodyPr>
            <a:lstStyle/>
            <a:p>
              <a:r>
                <a:rPr lang="es-PE" sz="1400" dirty="0" err="1" smtClean="0">
                  <a:latin typeface="Arial Narrow" pitchFamily="34" charset="0"/>
                </a:rPr>
                <a:t>Agriculture</a:t>
              </a:r>
              <a:endParaRPr lang="es-PE" sz="1400" dirty="0" smtClean="0">
                <a:latin typeface="Arial Narrow" pitchFamily="34" charset="0"/>
              </a:endParaRPr>
            </a:p>
            <a:p>
              <a:r>
                <a:rPr lang="es-PE" sz="1400" dirty="0" err="1" smtClean="0">
                  <a:latin typeface="Arial Narrow" pitchFamily="34" charset="0"/>
                </a:rPr>
                <a:t>Electricity</a:t>
              </a:r>
              <a:r>
                <a:rPr lang="es-PE" sz="1400" dirty="0" smtClean="0">
                  <a:latin typeface="Arial Narrow" pitchFamily="34" charset="0"/>
                </a:rPr>
                <a:t> </a:t>
              </a:r>
            </a:p>
            <a:p>
              <a:r>
                <a:rPr lang="es-PE" sz="1400" dirty="0" err="1" smtClean="0">
                  <a:latin typeface="Arial Narrow" pitchFamily="34" charset="0"/>
                </a:rPr>
                <a:t>Hydrocarbons</a:t>
              </a:r>
              <a:endParaRPr lang="es-PE" sz="1400" dirty="0" smtClean="0">
                <a:latin typeface="Arial Narrow" pitchFamily="34" charset="0"/>
              </a:endParaRPr>
            </a:p>
            <a:p>
              <a:r>
                <a:rPr lang="es-PE" sz="1400" dirty="0" err="1" smtClean="0">
                  <a:latin typeface="Arial Narrow" pitchFamily="34" charset="0"/>
                </a:rPr>
                <a:t>Telecommunications</a:t>
              </a:r>
              <a:r>
                <a:rPr lang="es-PE" sz="1400" dirty="0" smtClean="0">
                  <a:latin typeface="Arial Narrow" pitchFamily="34" charset="0"/>
                </a:rPr>
                <a:t> </a:t>
              </a:r>
            </a:p>
            <a:p>
              <a:r>
                <a:rPr lang="es-PE" sz="1400" dirty="0" err="1" smtClean="0">
                  <a:latin typeface="Arial Narrow" pitchFamily="34" charset="0"/>
                </a:rPr>
                <a:t>Tourism</a:t>
              </a:r>
              <a:r>
                <a:rPr lang="es-PE" sz="1400" dirty="0" smtClean="0">
                  <a:latin typeface="Arial Narrow" pitchFamily="34" charset="0"/>
                </a:rPr>
                <a:t> </a:t>
              </a:r>
            </a:p>
            <a:p>
              <a:r>
                <a:rPr lang="es-PE" sz="1400" dirty="0" err="1" smtClean="0">
                  <a:latin typeface="Arial Narrow" pitchFamily="34" charset="0"/>
                </a:rPr>
                <a:t>Culture</a:t>
              </a:r>
              <a:r>
                <a:rPr lang="es-PE" sz="1400" dirty="0" smtClean="0">
                  <a:latin typeface="Arial Narrow" pitchFamily="34" charset="0"/>
                </a:rPr>
                <a:t> </a:t>
              </a:r>
            </a:p>
            <a:p>
              <a:r>
                <a:rPr lang="es-PE" sz="1400" dirty="0" err="1" smtClean="0">
                  <a:latin typeface="Arial Narrow" pitchFamily="34" charset="0"/>
                </a:rPr>
                <a:t>Airport</a:t>
              </a:r>
              <a:r>
                <a:rPr lang="es-PE" sz="1400" dirty="0" smtClean="0">
                  <a:latin typeface="Arial Narrow" pitchFamily="34" charset="0"/>
                </a:rPr>
                <a:t> </a:t>
              </a:r>
            </a:p>
            <a:p>
              <a:r>
                <a:rPr lang="es-PE" sz="1400" dirty="0" err="1" smtClean="0">
                  <a:latin typeface="Arial Narrow" pitchFamily="34" charset="0"/>
                </a:rPr>
                <a:t>Land</a:t>
              </a:r>
              <a:r>
                <a:rPr lang="es-PE" sz="1400" dirty="0" smtClean="0">
                  <a:latin typeface="Arial Narrow" pitchFamily="34" charset="0"/>
                </a:rPr>
                <a:t> </a:t>
              </a:r>
              <a:r>
                <a:rPr lang="es-PE" sz="1400" dirty="0" err="1" smtClean="0">
                  <a:latin typeface="Arial Narrow" pitchFamily="34" charset="0"/>
                </a:rPr>
                <a:t>trasnport</a:t>
              </a:r>
              <a:r>
                <a:rPr lang="es-PE" sz="1400" dirty="0" smtClean="0">
                  <a:latin typeface="Arial Narrow" pitchFamily="34" charset="0"/>
                </a:rPr>
                <a:t> </a:t>
              </a:r>
            </a:p>
            <a:p>
              <a:r>
                <a:rPr lang="es-PE" sz="1400" dirty="0" err="1" smtClean="0">
                  <a:latin typeface="Arial Narrow" pitchFamily="34" charset="0"/>
                </a:rPr>
                <a:t>Railroad</a:t>
              </a:r>
              <a:endParaRPr lang="es-PE" sz="1400" dirty="0" smtClean="0">
                <a:latin typeface="Arial Narrow" pitchFamily="34" charset="0"/>
              </a:endParaRPr>
            </a:p>
            <a:p>
              <a:r>
                <a:rPr lang="es-PE" sz="1400" dirty="0" smtClean="0">
                  <a:latin typeface="Arial Narrow" pitchFamily="34" charset="0"/>
                </a:rPr>
                <a:t>Port</a:t>
              </a:r>
            </a:p>
            <a:p>
              <a:r>
                <a:rPr lang="es-PE" sz="1400" dirty="0" err="1" smtClean="0">
                  <a:latin typeface="Arial Narrow" pitchFamily="34" charset="0"/>
                </a:rPr>
                <a:t>Sanitation</a:t>
              </a:r>
              <a:r>
                <a:rPr lang="es-PE" sz="1400" dirty="0" smtClean="0">
                  <a:latin typeface="Arial Narrow" pitchFamily="34" charset="0"/>
                </a:rPr>
                <a:t> </a:t>
              </a:r>
            </a:p>
            <a:p>
              <a:r>
                <a:rPr lang="es-PE" sz="1400" dirty="0" err="1" smtClean="0">
                  <a:latin typeface="Arial Narrow" pitchFamily="34" charset="0"/>
                </a:rPr>
                <a:t>Mining</a:t>
              </a:r>
              <a:r>
                <a:rPr lang="es-PE" sz="1400" dirty="0" smtClean="0">
                  <a:latin typeface="Arial Narrow" pitchFamily="34" charset="0"/>
                </a:rPr>
                <a:t> </a:t>
              </a:r>
              <a:endParaRPr lang="es-PE" sz="1400" dirty="0">
                <a:latin typeface="Arial Narrow" pitchFamily="34" charset="0"/>
              </a:endParaRPr>
            </a:p>
          </p:txBody>
        </p:sp>
      </p:gr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dirty="0">
              <a:solidFill>
                <a:srgbClr val="000000"/>
              </a:solidFill>
              <a:latin typeface="Arial Narrow" pitchFamily="34" charset="0"/>
            </a:endParaRPr>
          </a:p>
        </p:txBody>
      </p:sp>
      <p:sp>
        <p:nvSpPr>
          <p:cNvPr id="143363"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143364" name="Rectangle 83"/>
          <p:cNvSpPr>
            <a:spLocks noChangeArrowheads="1"/>
          </p:cNvSpPr>
          <p:nvPr/>
        </p:nvSpPr>
        <p:spPr bwMode="auto">
          <a:xfrm>
            <a:off x="323528" y="1268760"/>
            <a:ext cx="8389938" cy="1107996"/>
          </a:xfrm>
          <a:prstGeom prst="rect">
            <a:avLst/>
          </a:prstGeom>
          <a:noFill/>
          <a:ln w="9525">
            <a:noFill/>
            <a:miter lim="800000"/>
            <a:headEnd/>
            <a:tailEnd/>
          </a:ln>
        </p:spPr>
        <p:txBody>
          <a:bodyPr anchor="ctr">
            <a:spAutoFit/>
          </a:bodyPr>
          <a:lstStyle/>
          <a:p>
            <a:pPr algn="ctr" eaLnBrk="0" hangingPunct="0">
              <a:lnSpc>
                <a:spcPct val="110000"/>
              </a:lnSpc>
            </a:pPr>
            <a:r>
              <a:rPr lang="en-US" b="1" dirty="0">
                <a:solidFill>
                  <a:srgbClr val="000000"/>
                </a:solidFill>
                <a:latin typeface="Calibri" pitchFamily="34" charset="0"/>
                <a:cs typeface="Calibri" pitchFamily="34" charset="0"/>
              </a:rPr>
              <a:t>Peru among the fastest growing economies in the </a:t>
            </a:r>
            <a:r>
              <a:rPr lang="en-US" b="1" dirty="0" smtClean="0">
                <a:solidFill>
                  <a:srgbClr val="000000"/>
                </a:solidFill>
                <a:latin typeface="Calibri" pitchFamily="34" charset="0"/>
                <a:cs typeface="Calibri" pitchFamily="34" charset="0"/>
              </a:rPr>
              <a:t>world and it will continue leading regional growth</a:t>
            </a:r>
          </a:p>
          <a:p>
            <a:pPr algn="ctr" eaLnBrk="0" hangingPunct="0">
              <a:lnSpc>
                <a:spcPct val="110000"/>
              </a:lnSpc>
            </a:pPr>
            <a:endParaRPr lang="en-US" b="1" dirty="0">
              <a:solidFill>
                <a:srgbClr val="000000"/>
              </a:solidFill>
              <a:latin typeface="Calibri" pitchFamily="34" charset="0"/>
              <a:cs typeface="Calibri" pitchFamily="34" charset="0"/>
            </a:endParaRPr>
          </a:p>
        </p:txBody>
      </p:sp>
      <p:sp>
        <p:nvSpPr>
          <p:cNvPr id="143365" name="15 CuadroTexto"/>
          <p:cNvSpPr txBox="1">
            <a:spLocks noChangeArrowheads="1"/>
          </p:cNvSpPr>
          <p:nvPr/>
        </p:nvSpPr>
        <p:spPr bwMode="auto">
          <a:xfrm>
            <a:off x="285750" y="2132856"/>
            <a:ext cx="2486050" cy="523220"/>
          </a:xfrm>
          <a:prstGeom prst="rect">
            <a:avLst/>
          </a:prstGeom>
          <a:noFill/>
          <a:ln w="9525">
            <a:noFill/>
            <a:miter lim="800000"/>
            <a:headEnd/>
            <a:tailEnd/>
          </a:ln>
        </p:spPr>
        <p:txBody>
          <a:bodyPr wrap="square">
            <a:spAutoFit/>
          </a:bodyPr>
          <a:lstStyle/>
          <a:p>
            <a:r>
              <a:rPr lang="en-US" sz="1400" b="1" dirty="0" smtClean="0">
                <a:solidFill>
                  <a:srgbClr val="000000"/>
                </a:solidFill>
                <a:latin typeface="Calibri" pitchFamily="34" charset="0"/>
                <a:cs typeface="Calibri" pitchFamily="34" charset="0"/>
              </a:rPr>
              <a:t>GDP </a:t>
            </a:r>
            <a:r>
              <a:rPr lang="en-US" sz="1400" b="1" dirty="0">
                <a:solidFill>
                  <a:srgbClr val="000000"/>
                </a:solidFill>
                <a:latin typeface="Calibri" pitchFamily="34" charset="0"/>
                <a:cs typeface="Calibri" pitchFamily="34" charset="0"/>
              </a:rPr>
              <a:t>2002-2010 </a:t>
            </a:r>
          </a:p>
          <a:p>
            <a:r>
              <a:rPr lang="en-US" sz="1400" i="1" dirty="0">
                <a:solidFill>
                  <a:srgbClr val="000000"/>
                </a:solidFill>
                <a:latin typeface="Calibri" pitchFamily="34" charset="0"/>
                <a:cs typeface="Calibri" pitchFamily="34" charset="0"/>
              </a:rPr>
              <a:t>(Var. </a:t>
            </a:r>
            <a:r>
              <a:rPr lang="en-US" sz="1400" i="1" dirty="0" smtClean="0">
                <a:solidFill>
                  <a:srgbClr val="000000"/>
                </a:solidFill>
                <a:latin typeface="Calibri" pitchFamily="34" charset="0"/>
                <a:cs typeface="Calibri" pitchFamily="34" charset="0"/>
              </a:rPr>
              <a:t>accrued %)</a:t>
            </a:r>
            <a:endParaRPr lang="es-PE" sz="1400" i="1" dirty="0">
              <a:solidFill>
                <a:srgbClr val="000000"/>
              </a:solidFill>
              <a:latin typeface="Calibri" pitchFamily="34" charset="0"/>
              <a:cs typeface="Calibri" pitchFamily="34" charset="0"/>
            </a:endParaRPr>
          </a:p>
        </p:txBody>
      </p:sp>
      <p:pic>
        <p:nvPicPr>
          <p:cNvPr id="143366" name="Picture 2"/>
          <p:cNvPicPr>
            <a:picLocks noChangeAspect="1" noChangeArrowheads="1"/>
          </p:cNvPicPr>
          <p:nvPr/>
        </p:nvPicPr>
        <p:blipFill>
          <a:blip r:embed="rId3" cstate="print"/>
          <a:srcRect r="55125"/>
          <a:stretch>
            <a:fillRect/>
          </a:stretch>
        </p:blipFill>
        <p:spPr bwMode="auto">
          <a:xfrm>
            <a:off x="357188" y="2857500"/>
            <a:ext cx="3782764" cy="3786188"/>
          </a:xfrm>
          <a:prstGeom prst="rect">
            <a:avLst/>
          </a:prstGeom>
          <a:noFill/>
          <a:ln w="9525">
            <a:noFill/>
            <a:miter lim="800000"/>
            <a:headEnd/>
            <a:tailEnd/>
          </a:ln>
        </p:spPr>
      </p:pic>
      <p:sp>
        <p:nvSpPr>
          <p:cNvPr id="143368" name="19 CuadroTexto"/>
          <p:cNvSpPr txBox="1">
            <a:spLocks noChangeArrowheads="1"/>
          </p:cNvSpPr>
          <p:nvPr/>
        </p:nvSpPr>
        <p:spPr bwMode="auto">
          <a:xfrm>
            <a:off x="428625" y="6540500"/>
            <a:ext cx="2286000" cy="246063"/>
          </a:xfrm>
          <a:prstGeom prst="rect">
            <a:avLst/>
          </a:prstGeom>
          <a:noFill/>
          <a:ln w="9525">
            <a:noFill/>
            <a:miter lim="800000"/>
            <a:headEnd/>
            <a:tailEnd/>
          </a:ln>
        </p:spPr>
        <p:txBody>
          <a:bodyPr>
            <a:spAutoFit/>
          </a:bodyPr>
          <a:lstStyle/>
          <a:p>
            <a:r>
              <a:rPr lang="es-PE" sz="1000" dirty="0" err="1">
                <a:solidFill>
                  <a:srgbClr val="000000"/>
                </a:solidFill>
                <a:latin typeface="Arial Narrow" pitchFamily="34" charset="0"/>
              </a:rPr>
              <a:t>Source</a:t>
            </a:r>
            <a:r>
              <a:rPr lang="es-PE" sz="1000">
                <a:solidFill>
                  <a:srgbClr val="000000"/>
                </a:solidFill>
                <a:latin typeface="Arial Narrow" pitchFamily="34" charset="0"/>
              </a:rPr>
              <a:t>: IMF</a:t>
            </a:r>
          </a:p>
        </p:txBody>
      </p:sp>
      <p:sp>
        <p:nvSpPr>
          <p:cNvPr id="9" name="Rectangle 45"/>
          <p:cNvSpPr>
            <a:spLocks noChangeArrowheads="1"/>
          </p:cNvSpPr>
          <p:nvPr/>
        </p:nvSpPr>
        <p:spPr bwMode="auto">
          <a:xfrm>
            <a:off x="4644008" y="6567155"/>
            <a:ext cx="4071938" cy="246221"/>
          </a:xfrm>
          <a:prstGeom prst="rect">
            <a:avLst/>
          </a:prstGeom>
          <a:noFill/>
          <a:ln w="9525" algn="ctr">
            <a:noFill/>
            <a:miter lim="800000"/>
            <a:headEnd/>
            <a:tailEnd/>
          </a:ln>
        </p:spPr>
        <p:txBody>
          <a:bodyPr>
            <a:spAutoFit/>
          </a:bodyPr>
          <a:lstStyle/>
          <a:p>
            <a:r>
              <a:rPr lang="es-ES_tradnl" sz="1000" dirty="0" err="1">
                <a:solidFill>
                  <a:srgbClr val="000000"/>
                </a:solidFill>
                <a:latin typeface="Arial Narrow" pitchFamily="34" charset="0"/>
              </a:rPr>
              <a:t>Source</a:t>
            </a:r>
            <a:r>
              <a:rPr lang="es-ES_tradnl" sz="1000" dirty="0">
                <a:solidFill>
                  <a:srgbClr val="000000"/>
                </a:solidFill>
                <a:latin typeface="Arial Narrow" pitchFamily="34" charset="0"/>
              </a:rPr>
              <a:t>: </a:t>
            </a:r>
            <a:r>
              <a:rPr lang="en-US" sz="1000" dirty="0">
                <a:solidFill>
                  <a:srgbClr val="000000"/>
                </a:solidFill>
                <a:latin typeface="Arial Narrow" pitchFamily="34" charset="0"/>
              </a:rPr>
              <a:t>Central Reserve Bank of Peru, Ministry of Economy and Finance, IMF. </a:t>
            </a:r>
          </a:p>
        </p:txBody>
      </p:sp>
      <p:graphicFrame>
        <p:nvGraphicFramePr>
          <p:cNvPr id="10" name="16 Gráfico"/>
          <p:cNvGraphicFramePr/>
          <p:nvPr/>
        </p:nvGraphicFramePr>
        <p:xfrm>
          <a:off x="4714876" y="2500306"/>
          <a:ext cx="3857652" cy="371477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6"/>
          <p:cNvSpPr txBox="1">
            <a:spLocks noChangeArrowheads="1"/>
          </p:cNvSpPr>
          <p:nvPr/>
        </p:nvSpPr>
        <p:spPr bwMode="auto">
          <a:xfrm>
            <a:off x="4429124" y="2143125"/>
            <a:ext cx="4429126" cy="480129"/>
          </a:xfrm>
          <a:prstGeom prst="rect">
            <a:avLst/>
          </a:prstGeom>
          <a:noFill/>
          <a:ln w="9525">
            <a:noFill/>
            <a:miter lim="800000"/>
            <a:headEnd/>
            <a:tailEnd/>
          </a:ln>
        </p:spPr>
        <p:txBody>
          <a:bodyPr wrap="square"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Forecast - LATAM: Real GDP 2012-2014</a:t>
            </a:r>
          </a:p>
          <a:p>
            <a:pPr>
              <a:lnSpc>
                <a:spcPct val="90000"/>
              </a:lnSpc>
            </a:pPr>
            <a:r>
              <a:rPr lang="en-US" sz="1400" i="1" dirty="0" smtClean="0">
                <a:solidFill>
                  <a:srgbClr val="000000"/>
                </a:solidFill>
                <a:latin typeface="Calibri" pitchFamily="34" charset="0"/>
                <a:cs typeface="Calibri" pitchFamily="34" charset="0"/>
              </a:rPr>
              <a:t>(Average </a:t>
            </a:r>
            <a:r>
              <a:rPr lang="en-US" sz="1400" i="1" dirty="0">
                <a:solidFill>
                  <a:srgbClr val="000000"/>
                </a:solidFill>
                <a:latin typeface="Calibri" pitchFamily="34" charset="0"/>
                <a:cs typeface="Calibri" pitchFamily="34" charset="0"/>
              </a:rPr>
              <a:t>annual % variation)</a:t>
            </a:r>
          </a:p>
        </p:txBody>
      </p:sp>
    </p:spTree>
    <p:extLst>
      <p:ext uri="{BB962C8B-B14F-4D97-AF65-F5344CB8AC3E}">
        <p14:creationId xmlns:p14="http://schemas.microsoft.com/office/powerpoint/2010/main" xmlns="" val="2607808314"/>
      </p:ext>
    </p:extLst>
  </p:cSld>
  <p:clrMapOvr>
    <a:masterClrMapping/>
  </p:clrMapOvr>
  <p:transition advTm="1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wipe(down)">
                                      <p:cBhvr>
                                        <p:cTn id="7" dur="1000"/>
                                        <p:tgtEl>
                                          <p:spTgt spid="14336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43365"/>
                                        </p:tgtEl>
                                        <p:attrNameLst>
                                          <p:attrName>style.visibility</p:attrName>
                                        </p:attrNameLst>
                                      </p:cBhvr>
                                      <p:to>
                                        <p:strVal val="visible"/>
                                      </p:to>
                                    </p:set>
                                    <p:animEffect transition="in" filter="wipe(up)">
                                      <p:cBhvr>
                                        <p:cTn id="14" dur="500"/>
                                        <p:tgtEl>
                                          <p:spTgt spid="14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emy\AppData\Local\Microsoft\Windows\Temporary Internet Files\Content.Outlook\KKIDD3HA\sur_mapa_laminas_37-39_esp_ing_grande.jpg"/>
          <p:cNvPicPr>
            <a:picLocks noChangeAspect="1" noChangeArrowheads="1"/>
          </p:cNvPicPr>
          <p:nvPr/>
        </p:nvPicPr>
        <p:blipFill>
          <a:blip r:embed="rId2" cstate="print"/>
          <a:srcRect l="25588"/>
          <a:stretch>
            <a:fillRect/>
          </a:stretch>
        </p:blipFill>
        <p:spPr bwMode="auto">
          <a:xfrm>
            <a:off x="107504" y="620688"/>
            <a:ext cx="6804248" cy="5654040"/>
          </a:xfrm>
          <a:prstGeom prst="rect">
            <a:avLst/>
          </a:prstGeom>
          <a:noFill/>
        </p:spPr>
      </p:pic>
      <p:sp>
        <p:nvSpPr>
          <p:cNvPr id="3" name="Text Box 4"/>
          <p:cNvSpPr txBox="1">
            <a:spLocks noChangeArrowheads="1"/>
          </p:cNvSpPr>
          <p:nvPr/>
        </p:nvSpPr>
        <p:spPr bwMode="auto">
          <a:xfrm>
            <a:off x="251520" y="404664"/>
            <a:ext cx="4575175" cy="760090"/>
          </a:xfrm>
          <a:prstGeom prst="rect">
            <a:avLst/>
          </a:prstGeom>
          <a:noFill/>
          <a:ln w="9525" algn="ctr">
            <a:noFill/>
            <a:miter lim="800000"/>
            <a:headEnd/>
            <a:tailEnd/>
          </a:ln>
        </p:spPr>
        <p:txBody>
          <a:bodyPr anchor="ctr"/>
          <a:lstStyle/>
          <a:p>
            <a:pPr eaLnBrk="0" hangingPunct="0"/>
            <a:r>
              <a:rPr lang="en-US" b="1" dirty="0" smtClean="0">
                <a:solidFill>
                  <a:srgbClr val="000000"/>
                </a:solidFill>
                <a:latin typeface="Calibri" pitchFamily="34" charset="0"/>
                <a:cs typeface="Calibri" pitchFamily="34" charset="0"/>
              </a:rPr>
              <a:t>PROJECTS PORTFOLIO 2012-2013</a:t>
            </a:r>
          </a:p>
          <a:p>
            <a:pPr eaLnBrk="0" hangingPunct="0"/>
            <a:r>
              <a:rPr lang="en-US" b="1" dirty="0" smtClean="0">
                <a:solidFill>
                  <a:srgbClr val="000000"/>
                </a:solidFill>
                <a:latin typeface="Calibri" pitchFamily="34" charset="0"/>
                <a:cs typeface="Calibri" pitchFamily="34" charset="0"/>
              </a:rPr>
              <a:t>SOUTHERN MACRO-REGION</a:t>
            </a:r>
          </a:p>
          <a:p>
            <a:pPr eaLnBrk="0" hangingPunct="0"/>
            <a:endParaRPr lang="en-US" b="1" dirty="0">
              <a:solidFill>
                <a:srgbClr val="000000"/>
              </a:solidFill>
              <a:latin typeface="Calibri" pitchFamily="34" charset="0"/>
              <a:cs typeface="Calibri" pitchFamily="34" charset="0"/>
            </a:endParaRPr>
          </a:p>
        </p:txBody>
      </p:sp>
      <p:grpSp>
        <p:nvGrpSpPr>
          <p:cNvPr id="4" name="3 Grupo"/>
          <p:cNvGrpSpPr/>
          <p:nvPr/>
        </p:nvGrpSpPr>
        <p:grpSpPr>
          <a:xfrm>
            <a:off x="6660232" y="4005064"/>
            <a:ext cx="2088232" cy="2677656"/>
            <a:chOff x="6660232" y="4005064"/>
            <a:chExt cx="2088232" cy="2677656"/>
          </a:xfrm>
        </p:grpSpPr>
        <p:pic>
          <p:nvPicPr>
            <p:cNvPr id="5" name="4 Imagen"/>
            <p:cNvPicPr>
              <a:picLocks noChangeAspect="1"/>
            </p:cNvPicPr>
            <p:nvPr/>
          </p:nvPicPr>
          <p:blipFill>
            <a:blip r:embed="rId3" cstate="print"/>
            <a:srcRect l="7138" t="8401" r="12573" b="5841"/>
            <a:stretch>
              <a:fillRect/>
            </a:stretch>
          </p:blipFill>
          <p:spPr bwMode="auto">
            <a:xfrm>
              <a:off x="6660232" y="4077072"/>
              <a:ext cx="1982788" cy="2592388"/>
            </a:xfrm>
            <a:prstGeom prst="rect">
              <a:avLst/>
            </a:prstGeom>
            <a:noFill/>
            <a:ln w="9525">
              <a:noFill/>
              <a:miter lim="800000"/>
              <a:headEnd/>
              <a:tailEnd/>
            </a:ln>
          </p:spPr>
        </p:pic>
        <p:sp>
          <p:nvSpPr>
            <p:cNvPr id="6" name="5 CuadroTexto"/>
            <p:cNvSpPr txBox="1"/>
            <p:nvPr/>
          </p:nvSpPr>
          <p:spPr>
            <a:xfrm>
              <a:off x="6948264" y="4005064"/>
              <a:ext cx="1800200" cy="2677656"/>
            </a:xfrm>
            <a:prstGeom prst="rect">
              <a:avLst/>
            </a:prstGeom>
            <a:solidFill>
              <a:schemeClr val="bg1"/>
            </a:solidFill>
          </p:spPr>
          <p:txBody>
            <a:bodyPr wrap="square" rtlCol="0">
              <a:spAutoFit/>
            </a:bodyPr>
            <a:lstStyle/>
            <a:p>
              <a:r>
                <a:rPr lang="es-PE" sz="1400" dirty="0" err="1" smtClean="0">
                  <a:latin typeface="Arial Narrow" pitchFamily="34" charset="0"/>
                </a:rPr>
                <a:t>Agriculture</a:t>
              </a:r>
              <a:endParaRPr lang="es-PE" sz="1400" dirty="0" smtClean="0">
                <a:latin typeface="Arial Narrow" pitchFamily="34" charset="0"/>
              </a:endParaRPr>
            </a:p>
            <a:p>
              <a:r>
                <a:rPr lang="es-PE" sz="1400" dirty="0" err="1" smtClean="0">
                  <a:latin typeface="Arial Narrow" pitchFamily="34" charset="0"/>
                </a:rPr>
                <a:t>Electricity</a:t>
              </a:r>
              <a:r>
                <a:rPr lang="es-PE" sz="1400" dirty="0" smtClean="0">
                  <a:latin typeface="Arial Narrow" pitchFamily="34" charset="0"/>
                </a:rPr>
                <a:t> </a:t>
              </a:r>
            </a:p>
            <a:p>
              <a:r>
                <a:rPr lang="es-PE" sz="1400" dirty="0" err="1" smtClean="0">
                  <a:latin typeface="Arial Narrow" pitchFamily="34" charset="0"/>
                </a:rPr>
                <a:t>Hydrocarbons</a:t>
              </a:r>
              <a:endParaRPr lang="es-PE" sz="1400" dirty="0" smtClean="0">
                <a:latin typeface="Arial Narrow" pitchFamily="34" charset="0"/>
              </a:endParaRPr>
            </a:p>
            <a:p>
              <a:r>
                <a:rPr lang="es-PE" sz="1400" dirty="0" err="1" smtClean="0">
                  <a:latin typeface="Arial Narrow" pitchFamily="34" charset="0"/>
                </a:rPr>
                <a:t>Telecommunications</a:t>
              </a:r>
              <a:r>
                <a:rPr lang="es-PE" sz="1400" dirty="0" smtClean="0">
                  <a:latin typeface="Arial Narrow" pitchFamily="34" charset="0"/>
                </a:rPr>
                <a:t> </a:t>
              </a:r>
            </a:p>
            <a:p>
              <a:r>
                <a:rPr lang="es-PE" sz="1400" dirty="0" err="1" smtClean="0">
                  <a:latin typeface="Arial Narrow" pitchFamily="34" charset="0"/>
                </a:rPr>
                <a:t>Tourism</a:t>
              </a:r>
              <a:r>
                <a:rPr lang="es-PE" sz="1400" dirty="0" smtClean="0">
                  <a:latin typeface="Arial Narrow" pitchFamily="34" charset="0"/>
                </a:rPr>
                <a:t> </a:t>
              </a:r>
            </a:p>
            <a:p>
              <a:r>
                <a:rPr lang="es-PE" sz="1400" dirty="0" err="1" smtClean="0">
                  <a:latin typeface="Arial Narrow" pitchFamily="34" charset="0"/>
                </a:rPr>
                <a:t>Culture</a:t>
              </a:r>
              <a:r>
                <a:rPr lang="es-PE" sz="1400" dirty="0" smtClean="0">
                  <a:latin typeface="Arial Narrow" pitchFamily="34" charset="0"/>
                </a:rPr>
                <a:t> </a:t>
              </a:r>
            </a:p>
            <a:p>
              <a:r>
                <a:rPr lang="es-PE" sz="1400" dirty="0" err="1" smtClean="0">
                  <a:latin typeface="Arial Narrow" pitchFamily="34" charset="0"/>
                </a:rPr>
                <a:t>Airport</a:t>
              </a:r>
              <a:r>
                <a:rPr lang="es-PE" sz="1400" dirty="0" smtClean="0">
                  <a:latin typeface="Arial Narrow" pitchFamily="34" charset="0"/>
                </a:rPr>
                <a:t> </a:t>
              </a:r>
            </a:p>
            <a:p>
              <a:r>
                <a:rPr lang="es-PE" sz="1400" dirty="0" err="1" smtClean="0">
                  <a:latin typeface="Arial Narrow" pitchFamily="34" charset="0"/>
                </a:rPr>
                <a:t>Land</a:t>
              </a:r>
              <a:r>
                <a:rPr lang="es-PE" sz="1400" dirty="0" smtClean="0">
                  <a:latin typeface="Arial Narrow" pitchFamily="34" charset="0"/>
                </a:rPr>
                <a:t> </a:t>
              </a:r>
              <a:r>
                <a:rPr lang="es-PE" sz="1400" dirty="0" err="1" smtClean="0">
                  <a:latin typeface="Arial Narrow" pitchFamily="34" charset="0"/>
                </a:rPr>
                <a:t>trasnport</a:t>
              </a:r>
              <a:r>
                <a:rPr lang="es-PE" sz="1400" dirty="0" smtClean="0">
                  <a:latin typeface="Arial Narrow" pitchFamily="34" charset="0"/>
                </a:rPr>
                <a:t> </a:t>
              </a:r>
            </a:p>
            <a:p>
              <a:r>
                <a:rPr lang="es-PE" sz="1400" dirty="0" err="1" smtClean="0">
                  <a:latin typeface="Arial Narrow" pitchFamily="34" charset="0"/>
                </a:rPr>
                <a:t>Railroad</a:t>
              </a:r>
              <a:endParaRPr lang="es-PE" sz="1400" dirty="0" smtClean="0">
                <a:latin typeface="Arial Narrow" pitchFamily="34" charset="0"/>
              </a:endParaRPr>
            </a:p>
            <a:p>
              <a:r>
                <a:rPr lang="es-PE" sz="1400" dirty="0" smtClean="0">
                  <a:latin typeface="Arial Narrow" pitchFamily="34" charset="0"/>
                </a:rPr>
                <a:t>Port</a:t>
              </a:r>
            </a:p>
            <a:p>
              <a:r>
                <a:rPr lang="es-PE" sz="1400" dirty="0" err="1" smtClean="0">
                  <a:latin typeface="Arial Narrow" pitchFamily="34" charset="0"/>
                </a:rPr>
                <a:t>Sanitation</a:t>
              </a:r>
              <a:r>
                <a:rPr lang="es-PE" sz="1400" dirty="0" smtClean="0">
                  <a:latin typeface="Arial Narrow" pitchFamily="34" charset="0"/>
                </a:rPr>
                <a:t> </a:t>
              </a:r>
            </a:p>
            <a:p>
              <a:r>
                <a:rPr lang="es-PE" sz="1400" dirty="0" err="1" smtClean="0">
                  <a:latin typeface="Arial Narrow" pitchFamily="34" charset="0"/>
                </a:rPr>
                <a:t>Mining</a:t>
              </a:r>
              <a:r>
                <a:rPr lang="es-PE" sz="1400" dirty="0" smtClean="0">
                  <a:latin typeface="Arial Narrow" pitchFamily="34" charset="0"/>
                </a:rPr>
                <a:t> </a:t>
              </a:r>
              <a:endParaRPr lang="es-PE" sz="1400" dirty="0">
                <a:latin typeface="Arial Narrow" pitchFamily="34" charset="0"/>
              </a:endParaRPr>
            </a:p>
          </p:txBody>
        </p:sp>
      </p:gr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4"/>
          <p:cNvSpPr txBox="1">
            <a:spLocks noChangeArrowheads="1"/>
          </p:cNvSpPr>
          <p:nvPr/>
        </p:nvSpPr>
        <p:spPr bwMode="auto">
          <a:xfrm>
            <a:off x="213361" y="214312"/>
            <a:ext cx="4214624" cy="707886"/>
          </a:xfrm>
          <a:prstGeom prst="rect">
            <a:avLst/>
          </a:prstGeom>
          <a:noFill/>
          <a:ln w="9525" algn="ctr">
            <a:noFill/>
            <a:miter lim="800000"/>
            <a:headEnd/>
            <a:tailEnd/>
          </a:ln>
        </p:spPr>
        <p:txBody>
          <a:bodyPr wrap="square">
            <a:spAutoFit/>
          </a:bodyPr>
          <a:lstStyle/>
          <a:p>
            <a:pPr eaLnBrk="0" hangingPunct="0">
              <a:spcBef>
                <a:spcPts val="2400"/>
              </a:spcBef>
            </a:pPr>
            <a:r>
              <a:rPr lang="en-US" b="1" dirty="0">
                <a:solidFill>
                  <a:srgbClr val="000000"/>
                </a:solidFill>
                <a:latin typeface="Calibri" pitchFamily="34" charset="0"/>
                <a:cs typeface="Calibri" pitchFamily="34" charset="0"/>
              </a:rPr>
              <a:t>LAND </a:t>
            </a:r>
            <a:r>
              <a:rPr lang="en-US" b="1" dirty="0" smtClean="0">
                <a:solidFill>
                  <a:srgbClr val="000000"/>
                </a:solidFill>
                <a:latin typeface="Calibri" pitchFamily="34" charset="0"/>
                <a:cs typeface="Calibri" pitchFamily="34" charset="0"/>
              </a:rPr>
              <a:t>TRANSPORT AND RAILROAD PROJECTS PORTFOLIO  </a:t>
            </a:r>
            <a:endParaRPr lang="en-US" b="1" dirty="0">
              <a:solidFill>
                <a:srgbClr val="000000"/>
              </a:solidFill>
              <a:latin typeface="Calibri" pitchFamily="34" charset="0"/>
              <a:cs typeface="Calibri"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xmlns="" val="923478158"/>
              </p:ext>
            </p:extLst>
          </p:nvPr>
        </p:nvGraphicFramePr>
        <p:xfrm>
          <a:off x="395536" y="1484784"/>
          <a:ext cx="8569325" cy="3456650"/>
        </p:xfrm>
        <a:graphic>
          <a:graphicData uri="http://schemas.openxmlformats.org/drawingml/2006/table">
            <a:tbl>
              <a:tblPr/>
              <a:tblGrid>
                <a:gridCol w="3307459"/>
                <a:gridCol w="1759620"/>
                <a:gridCol w="2008480"/>
                <a:gridCol w="1493766"/>
              </a:tblGrid>
              <a:tr h="791802">
                <a:tc>
                  <a:txBody>
                    <a:bodyPr/>
                    <a:lstStyle/>
                    <a:p>
                      <a:pPr algn="l"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kern="1200" cap="none" normalizeH="0" baseline="0" noProof="0" dirty="0" smtClean="0">
                          <a:ln>
                            <a:noFill/>
                          </a:ln>
                          <a:solidFill>
                            <a:srgbClr val="FFFFFF"/>
                          </a:solidFill>
                          <a:effectLst/>
                          <a:latin typeface="Calibri" pitchFamily="34" charset="0"/>
                          <a:ea typeface="+mn-ea"/>
                          <a:cs typeface="Calibri" pitchFamily="34" charset="0"/>
                        </a:rPr>
                        <a:t>CURRENT               STATUS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ESTIMATED INVESTMENT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US$ MILLION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 VAT not included)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PLANNED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AWARD DATE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1080406">
                <a:tc>
                  <a:txBody>
                    <a:bodyPr/>
                    <a:lstStyle/>
                    <a:p>
                      <a:pPr marL="177800" lvl="0" indent="-177800" algn="just">
                        <a:lnSpc>
                          <a:spcPct val="115000"/>
                        </a:lnSpc>
                        <a:spcAft>
                          <a:spcPts val="0"/>
                        </a:spcAft>
                        <a:buFont typeface="+mj-lt"/>
                        <a:buNone/>
                      </a:pPr>
                      <a:r>
                        <a:rPr lang="en-US" sz="1400" kern="1200" baseline="0" dirty="0" smtClean="0">
                          <a:solidFill>
                            <a:schemeClr val="tx1"/>
                          </a:solidFill>
                          <a:latin typeface="Calibri" pitchFamily="34" charset="0"/>
                          <a:ea typeface="+mn-ea"/>
                          <a:cs typeface="Calibri" pitchFamily="34" charset="0"/>
                        </a:rPr>
                        <a:t>1. </a:t>
                      </a:r>
                      <a:r>
                        <a:rPr lang="en-US" sz="1400" kern="1200" baseline="0" dirty="0" err="1" smtClean="0">
                          <a:solidFill>
                            <a:schemeClr val="tx1"/>
                          </a:solidFill>
                          <a:latin typeface="Calibri" pitchFamily="34" charset="0"/>
                          <a:ea typeface="+mn-ea"/>
                          <a:cs typeface="Calibri" pitchFamily="34" charset="0"/>
                        </a:rPr>
                        <a:t>Panamericana</a:t>
                      </a:r>
                      <a:r>
                        <a:rPr lang="en-US" sz="1400" kern="1200" baseline="0" dirty="0" smtClean="0">
                          <a:solidFill>
                            <a:schemeClr val="tx1"/>
                          </a:solidFill>
                          <a:latin typeface="Calibri" pitchFamily="34" charset="0"/>
                          <a:ea typeface="+mn-ea"/>
                          <a:cs typeface="Calibri" pitchFamily="34" charset="0"/>
                        </a:rPr>
                        <a:t> Sur highway: Ica – border with Chile: Section Dt. </a:t>
                      </a:r>
                      <a:r>
                        <a:rPr lang="es-ES" sz="1400" kern="1200" baseline="0" dirty="0" err="1" smtClean="0">
                          <a:solidFill>
                            <a:schemeClr val="tx1"/>
                          </a:solidFill>
                          <a:latin typeface="Calibri" pitchFamily="34" charset="0"/>
                          <a:ea typeface="+mn-ea"/>
                          <a:cs typeface="Calibri" pitchFamily="34" charset="0"/>
                        </a:rPr>
                        <a:t>Quilca</a:t>
                      </a:r>
                      <a:r>
                        <a:rPr lang="es-ES" sz="1400" kern="1200" baseline="0" dirty="0" smtClean="0">
                          <a:solidFill>
                            <a:schemeClr val="tx1"/>
                          </a:solidFill>
                          <a:latin typeface="Calibri" pitchFamily="34" charset="0"/>
                          <a:ea typeface="+mn-ea"/>
                          <a:cs typeface="Calibri" pitchFamily="34" charset="0"/>
                        </a:rPr>
                        <a:t> – </a:t>
                      </a:r>
                      <a:r>
                        <a:rPr lang="es-ES" sz="1400" kern="1200" baseline="0" dirty="0" err="1" smtClean="0">
                          <a:solidFill>
                            <a:schemeClr val="tx1"/>
                          </a:solidFill>
                          <a:latin typeface="Calibri" pitchFamily="34" charset="0"/>
                          <a:ea typeface="+mn-ea"/>
                          <a:cs typeface="Calibri" pitchFamily="34" charset="0"/>
                        </a:rPr>
                        <a:t>Dt</a:t>
                      </a:r>
                      <a:r>
                        <a:rPr lang="es-ES" sz="1400" kern="1200" baseline="0" dirty="0" smtClean="0">
                          <a:solidFill>
                            <a:schemeClr val="tx1"/>
                          </a:solidFill>
                          <a:latin typeface="Calibri" pitchFamily="34" charset="0"/>
                          <a:ea typeface="+mn-ea"/>
                          <a:cs typeface="Calibri" pitchFamily="34" charset="0"/>
                        </a:rPr>
                        <a:t>. Arequipa; </a:t>
                      </a:r>
                      <a:r>
                        <a:rPr lang="es-ES" sz="1400" kern="1200" baseline="0" dirty="0" err="1" smtClean="0">
                          <a:solidFill>
                            <a:schemeClr val="tx1"/>
                          </a:solidFill>
                          <a:latin typeface="Calibri" pitchFamily="34" charset="0"/>
                          <a:ea typeface="+mn-ea"/>
                          <a:cs typeface="Calibri" pitchFamily="34" charset="0"/>
                        </a:rPr>
                        <a:t>Dt</a:t>
                      </a:r>
                      <a:r>
                        <a:rPr lang="es-ES" sz="1400" kern="1200" baseline="0" dirty="0" smtClean="0">
                          <a:solidFill>
                            <a:schemeClr val="tx1"/>
                          </a:solidFill>
                          <a:latin typeface="Calibri" pitchFamily="34" charset="0"/>
                          <a:ea typeface="+mn-ea"/>
                          <a:cs typeface="Calibri" pitchFamily="34" charset="0"/>
                        </a:rPr>
                        <a:t>. </a:t>
                      </a:r>
                      <a:r>
                        <a:rPr lang="es-ES" sz="1400" kern="1200" baseline="0" dirty="0" err="1" smtClean="0">
                          <a:solidFill>
                            <a:schemeClr val="tx1"/>
                          </a:solidFill>
                          <a:latin typeface="Calibri" pitchFamily="34" charset="0"/>
                          <a:ea typeface="+mn-ea"/>
                          <a:cs typeface="Calibri" pitchFamily="34" charset="0"/>
                        </a:rPr>
                        <a:t>Matarani</a:t>
                      </a:r>
                      <a:r>
                        <a:rPr lang="es-ES" sz="1400" kern="1200" baseline="0" dirty="0" smtClean="0">
                          <a:solidFill>
                            <a:schemeClr val="tx1"/>
                          </a:solidFill>
                          <a:latin typeface="Calibri" pitchFamily="34" charset="0"/>
                          <a:ea typeface="+mn-ea"/>
                          <a:cs typeface="Calibri" pitchFamily="34" charset="0"/>
                        </a:rPr>
                        <a:t> – </a:t>
                      </a:r>
                      <a:r>
                        <a:rPr lang="es-ES" sz="1400" kern="1200" baseline="0" dirty="0" err="1" smtClean="0">
                          <a:solidFill>
                            <a:schemeClr val="tx1"/>
                          </a:solidFill>
                          <a:latin typeface="Calibri" pitchFamily="34" charset="0"/>
                          <a:ea typeface="+mn-ea"/>
                          <a:cs typeface="Calibri" pitchFamily="34" charset="0"/>
                        </a:rPr>
                        <a:t>Dt</a:t>
                      </a:r>
                      <a:r>
                        <a:rPr lang="es-ES" sz="1400" kern="1200" baseline="0" dirty="0" smtClean="0">
                          <a:solidFill>
                            <a:schemeClr val="tx1"/>
                          </a:solidFill>
                          <a:latin typeface="Calibri" pitchFamily="34" charset="0"/>
                          <a:ea typeface="+mn-ea"/>
                          <a:cs typeface="Calibri" pitchFamily="34" charset="0"/>
                        </a:rPr>
                        <a:t>. </a:t>
                      </a:r>
                      <a:r>
                        <a:rPr lang="en-US" sz="1400" kern="1200" baseline="0" dirty="0" smtClean="0">
                          <a:solidFill>
                            <a:schemeClr val="tx1"/>
                          </a:solidFill>
                          <a:latin typeface="Calibri" pitchFamily="34" charset="0"/>
                          <a:ea typeface="+mn-ea"/>
                          <a:cs typeface="Calibri" pitchFamily="34" charset="0"/>
                        </a:rPr>
                        <a:t>Moquegua; Dt. </a:t>
                      </a:r>
                      <a:r>
                        <a:rPr lang="en-US" sz="1400" kern="1200" baseline="0" dirty="0" err="1" smtClean="0">
                          <a:solidFill>
                            <a:schemeClr val="tx1"/>
                          </a:solidFill>
                          <a:latin typeface="Calibri" pitchFamily="34" charset="0"/>
                          <a:ea typeface="+mn-ea"/>
                          <a:cs typeface="Calibri" pitchFamily="34" charset="0"/>
                        </a:rPr>
                        <a:t>Ilo</a:t>
                      </a:r>
                      <a:r>
                        <a:rPr lang="en-US" sz="1400" kern="1200" baseline="0" dirty="0" smtClean="0">
                          <a:solidFill>
                            <a:schemeClr val="tx1"/>
                          </a:solidFill>
                          <a:latin typeface="Calibri" pitchFamily="34" charset="0"/>
                          <a:ea typeface="+mn-ea"/>
                          <a:cs typeface="Calibri" pitchFamily="34" charset="0"/>
                        </a:rPr>
                        <a:t> – Tacna – La Concordia</a:t>
                      </a:r>
                      <a:endParaRPr lang="es-PE" sz="1400" kern="1200" baseline="0" dirty="0">
                        <a:solidFill>
                          <a:schemeClr val="tx1"/>
                        </a:solidFill>
                        <a:latin typeface="Calibri" pitchFamily="34" charset="0"/>
                        <a:ea typeface="+mn-ea"/>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marL="72000" algn="ctr"/>
                      <a:r>
                        <a:rPr lang="en-US" sz="1400" noProof="0" dirty="0" smtClean="0">
                          <a:latin typeface="Calibri" pitchFamily="34" charset="0"/>
                          <a:cs typeface="Calibri" pitchFamily="34" charset="0"/>
                        </a:rPr>
                        <a:t>Call</a:t>
                      </a:r>
                      <a:r>
                        <a:rPr lang="en-US" sz="1400" baseline="0" noProof="0" dirty="0" smtClean="0">
                          <a:latin typeface="Calibri" pitchFamily="34" charset="0"/>
                          <a:cs typeface="Calibri" pitchFamily="34" charset="0"/>
                        </a:rPr>
                        <a:t> for tender          was made</a:t>
                      </a:r>
                      <a:endParaRPr lang="en-US" sz="1400" noProof="0" dirty="0">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67.1</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algn="ctr" fontAlgn="ctr"/>
                      <a:r>
                        <a:rPr lang="en-US" sz="1400" b="0" i="0" u="none" strike="noStrike" baseline="0" noProof="0" dirty="0" smtClean="0">
                          <a:solidFill>
                            <a:schemeClr val="tx1"/>
                          </a:solidFill>
                          <a:latin typeface="Calibri" pitchFamily="34" charset="0"/>
                          <a:cs typeface="Calibri" pitchFamily="34" charset="0"/>
                        </a:rPr>
                        <a:t>III QT </a:t>
                      </a:r>
                      <a:r>
                        <a:rPr lang="en-US" sz="1400" b="0" i="0" u="none" strike="noStrike" noProof="0" dirty="0" smtClean="0">
                          <a:solidFill>
                            <a:schemeClr val="tx1"/>
                          </a:solidFill>
                          <a:latin typeface="Calibri" pitchFamily="34" charset="0"/>
                          <a:cs typeface="Calibri" pitchFamily="34" charset="0"/>
                        </a:rPr>
                        <a:t>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r>
              <a:tr h="603006">
                <a:tc>
                  <a:txBody>
                    <a:bodyPr/>
                    <a:lstStyle/>
                    <a:p>
                      <a:pPr marL="0" lvl="0" indent="0" algn="just">
                        <a:lnSpc>
                          <a:spcPct val="115000"/>
                        </a:lnSpc>
                        <a:spcAft>
                          <a:spcPts val="0"/>
                        </a:spcAft>
                        <a:buFont typeface="+mj-lt"/>
                        <a:buNone/>
                      </a:pPr>
                      <a:r>
                        <a:rPr lang="es-PE" sz="1400" kern="1200" baseline="0" dirty="0" smtClean="0">
                          <a:solidFill>
                            <a:schemeClr val="tx1"/>
                          </a:solidFill>
                          <a:latin typeface="Calibri" pitchFamily="34" charset="0"/>
                          <a:ea typeface="+mn-ea"/>
                          <a:cs typeface="Calibri" pitchFamily="34" charset="0"/>
                        </a:rPr>
                        <a:t>2.  Road </a:t>
                      </a:r>
                      <a:r>
                        <a:rPr lang="es-PE" sz="1400" kern="1200" baseline="0" dirty="0" err="1" smtClean="0">
                          <a:solidFill>
                            <a:schemeClr val="tx1"/>
                          </a:solidFill>
                          <a:latin typeface="Calibri" pitchFamily="34" charset="0"/>
                          <a:ea typeface="+mn-ea"/>
                          <a:cs typeface="Calibri" pitchFamily="34" charset="0"/>
                        </a:rPr>
                        <a:t>concession</a:t>
                      </a:r>
                      <a:r>
                        <a:rPr lang="es-PE" sz="1400" kern="1200" baseline="0" dirty="0" smtClean="0">
                          <a:solidFill>
                            <a:schemeClr val="tx1"/>
                          </a:solidFill>
                          <a:latin typeface="Calibri" pitchFamily="34" charset="0"/>
                          <a:ea typeface="+mn-ea"/>
                          <a:cs typeface="Calibri" pitchFamily="34" charset="0"/>
                        </a:rPr>
                        <a:t> </a:t>
                      </a:r>
                      <a:endParaRPr lang="es-PE" sz="1400" kern="1200" baseline="0" dirty="0">
                        <a:solidFill>
                          <a:schemeClr val="tx1"/>
                        </a:solidFill>
                        <a:latin typeface="Calibri" pitchFamily="34" charset="0"/>
                        <a:ea typeface="+mn-ea"/>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marL="72000" algn="ctr"/>
                      <a:r>
                        <a:rPr lang="en-US" sz="1400" noProof="0" dirty="0" smtClean="0">
                          <a:latin typeface="Calibri" pitchFamily="34" charset="0"/>
                          <a:cs typeface="Calibri" pitchFamily="34" charset="0"/>
                        </a:rPr>
                        <a:t>To be called</a:t>
                      </a:r>
                      <a:endParaRPr lang="en-US" sz="1400" noProof="0" dirty="0">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3,800.0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 From 2013</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r>
              <a:tr h="981436">
                <a:tc>
                  <a:txBody>
                    <a:bodyPr/>
                    <a:lstStyle/>
                    <a:p>
                      <a:pPr marL="177800" indent="-177800" algn="l" rtl="0" fontAlgn="ctr"/>
                      <a:r>
                        <a:rPr lang="en-US" sz="1400" b="0" i="0" u="none" strike="noStrike" dirty="0">
                          <a:solidFill>
                            <a:srgbClr val="000000"/>
                          </a:solidFill>
                          <a:effectLst/>
                          <a:latin typeface="Calibri" pitchFamily="34" charset="0"/>
                          <a:cs typeface="Calibri" pitchFamily="34" charset="0"/>
                        </a:rPr>
                        <a:t>3</a:t>
                      </a:r>
                      <a:r>
                        <a:rPr lang="en-US" sz="1400" b="0" i="0" u="none" strike="noStrike" dirty="0" smtClean="0">
                          <a:solidFill>
                            <a:srgbClr val="000000"/>
                          </a:solidFill>
                          <a:effectLst/>
                          <a:latin typeface="Calibri" pitchFamily="34" charset="0"/>
                          <a:cs typeface="Calibri" pitchFamily="34" charset="0"/>
                        </a:rPr>
                        <a:t>. Lima and Callao</a:t>
                      </a:r>
                      <a:r>
                        <a:rPr lang="en-US" sz="1400" b="0" i="0" u="none" strike="noStrike" baseline="0" dirty="0" smtClean="0">
                          <a:solidFill>
                            <a:srgbClr val="000000"/>
                          </a:solidFill>
                          <a:effectLst/>
                          <a:latin typeface="Calibri" pitchFamily="34" charset="0"/>
                          <a:cs typeface="Calibri" pitchFamily="34" charset="0"/>
                        </a:rPr>
                        <a:t> e</a:t>
                      </a:r>
                      <a:r>
                        <a:rPr lang="en-US" sz="1400" b="0" i="0" u="none" strike="noStrike" dirty="0" smtClean="0">
                          <a:solidFill>
                            <a:srgbClr val="000000"/>
                          </a:solidFill>
                          <a:effectLst/>
                          <a:latin typeface="Calibri" pitchFamily="34" charset="0"/>
                          <a:cs typeface="Calibri" pitchFamily="34" charset="0"/>
                        </a:rPr>
                        <a:t>lectric</a:t>
                      </a:r>
                      <a:r>
                        <a:rPr lang="en-US" sz="1400" b="0" i="0" u="none" strike="noStrike" baseline="0" dirty="0" smtClean="0">
                          <a:solidFill>
                            <a:srgbClr val="000000"/>
                          </a:solidFill>
                          <a:effectLst/>
                          <a:latin typeface="Calibri" pitchFamily="34" charset="0"/>
                          <a:cs typeface="Calibri" pitchFamily="34" charset="0"/>
                        </a:rPr>
                        <a:t> mass transportation system- Line 2 </a:t>
                      </a:r>
                      <a:endParaRPr lang="en-US"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Calibri" pitchFamily="34" charset="0"/>
                          <a:cs typeface="Calibri" pitchFamily="34" charset="0"/>
                        </a:rPr>
                        <a:t>To be called</a:t>
                      </a:r>
                      <a:endParaRPr lang="en-US" sz="1400" b="0" i="0" u="none" strike="noStrike" dirty="0">
                        <a:solidFill>
                          <a:srgbClr val="000000"/>
                        </a:solidFill>
                        <a:effectLst/>
                        <a:latin typeface="Calibri" pitchFamily="34" charset="0"/>
                        <a:cs typeface="Calibri" pitchFamily="34" charset="0"/>
                      </a:endParaRPr>
                    </a:p>
                  </a:txBody>
                  <a:tcPr marL="85719"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400" b="0" i="0" u="none" strike="noStrike" dirty="0" smtClean="0">
                          <a:solidFill>
                            <a:srgbClr val="000000"/>
                          </a:solidFill>
                          <a:effectLst/>
                          <a:latin typeface="Calibri" pitchFamily="34" charset="0"/>
                          <a:cs typeface="Calibri" pitchFamily="34" charset="0"/>
                        </a:rPr>
                        <a:t>3,000.0</a:t>
                      </a:r>
                      <a:endParaRPr lang="es-PE"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noProof="0" dirty="0" smtClean="0">
                          <a:solidFill>
                            <a:schemeClr val="tx1"/>
                          </a:solidFill>
                          <a:latin typeface="Calibri" pitchFamily="34" charset="0"/>
                          <a:cs typeface="Calibri" pitchFamily="34" charset="0"/>
                        </a:rPr>
                        <a:t> IV QT 2013</a:t>
                      </a:r>
                      <a:endParaRPr lang="en-US" sz="1400" b="0" i="0" u="none" strike="noStrike" noProof="0" dirty="0">
                        <a:solidFill>
                          <a:schemeClr val="tx1"/>
                        </a:solidFill>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31475983"/>
      </p:ext>
    </p:extLst>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4"/>
          <p:cNvSpPr txBox="1">
            <a:spLocks noChangeArrowheads="1"/>
          </p:cNvSpPr>
          <p:nvPr/>
        </p:nvSpPr>
        <p:spPr bwMode="auto">
          <a:xfrm>
            <a:off x="251520" y="404664"/>
            <a:ext cx="5405040" cy="400110"/>
          </a:xfrm>
          <a:prstGeom prst="rect">
            <a:avLst/>
          </a:prstGeom>
          <a:noFill/>
          <a:ln w="9525" algn="ctr">
            <a:noFill/>
            <a:miter lim="800000"/>
            <a:headEnd/>
            <a:tailEnd/>
          </a:ln>
        </p:spPr>
        <p:txBody>
          <a:bodyPr wrap="square">
            <a:spAutoFit/>
          </a:bodyPr>
          <a:lstStyle/>
          <a:p>
            <a:pPr eaLnBrk="0" hangingPunct="0">
              <a:spcBef>
                <a:spcPts val="2400"/>
              </a:spcBef>
            </a:pPr>
            <a:r>
              <a:rPr lang="en-US" b="1" dirty="0" smtClean="0">
                <a:solidFill>
                  <a:srgbClr val="000000"/>
                </a:solidFill>
                <a:latin typeface="Calibri" pitchFamily="34" charset="0"/>
                <a:cs typeface="Calibri" pitchFamily="34" charset="0"/>
              </a:rPr>
              <a:t>ENERGY PROJECTS PORTFOLIO  </a:t>
            </a:r>
            <a:endParaRPr lang="en-US" b="1" dirty="0">
              <a:solidFill>
                <a:srgbClr val="000000"/>
              </a:solidFill>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2095540053"/>
              </p:ext>
            </p:extLst>
          </p:nvPr>
        </p:nvGraphicFramePr>
        <p:xfrm>
          <a:off x="468635" y="1939500"/>
          <a:ext cx="8351837" cy="3929780"/>
        </p:xfrm>
        <a:graphic>
          <a:graphicData uri="http://schemas.openxmlformats.org/drawingml/2006/table">
            <a:tbl>
              <a:tblPr/>
              <a:tblGrid>
                <a:gridCol w="3330028"/>
                <a:gridCol w="1658988"/>
                <a:gridCol w="1346860"/>
                <a:gridCol w="2015961"/>
              </a:tblGrid>
              <a:tr h="703814">
                <a:tc>
                  <a:txBody>
                    <a:bodyPr/>
                    <a:lstStyle/>
                    <a:p>
                      <a:pPr algn="l"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CURRENT           STATUS</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ESTIMATED</a:t>
                      </a:r>
                      <a:r>
                        <a:rPr lang="en-US" sz="1400" b="1" i="0" u="none" strike="noStrike" baseline="0" noProof="0" dirty="0" smtClean="0">
                          <a:solidFill>
                            <a:srgbClr val="FFFFFF"/>
                          </a:solidFill>
                          <a:latin typeface="Calibri" pitchFamily="34" charset="0"/>
                          <a:cs typeface="Calibri" pitchFamily="34" charset="0"/>
                        </a:rPr>
                        <a:t> INVESTMENT</a:t>
                      </a:r>
                      <a:endParaRPr lang="en-US" sz="1400" b="1" i="0" u="none" strike="noStrike" noProof="0" dirty="0" smtClean="0">
                        <a:solidFill>
                          <a:srgbClr val="FFFFFF"/>
                        </a:solidFill>
                        <a:latin typeface="Calibri" pitchFamily="34" charset="0"/>
                        <a:cs typeface="Calibri" pitchFamily="34" charset="0"/>
                      </a:endParaRPr>
                    </a:p>
                    <a:p>
                      <a:pPr algn="ctr" rtl="0" fontAlgn="ctr"/>
                      <a:r>
                        <a:rPr lang="en-US" sz="1400" b="1" i="0" u="none" strike="noStrike" noProof="0" dirty="0" smtClean="0">
                          <a:solidFill>
                            <a:srgbClr val="FFFFFF"/>
                          </a:solidFill>
                          <a:latin typeface="Calibri" pitchFamily="34" charset="0"/>
                          <a:cs typeface="Calibri" pitchFamily="34" charset="0"/>
                        </a:rPr>
                        <a:t>US$ MILLION</a:t>
                      </a:r>
                    </a:p>
                    <a:p>
                      <a:pPr algn="ctr" rtl="0" fontAlgn="ctr"/>
                      <a:r>
                        <a:rPr lang="en-US" sz="1200" b="1" i="0" u="none" strike="noStrike" noProof="0" dirty="0" smtClean="0">
                          <a:solidFill>
                            <a:srgbClr val="FFFFFF"/>
                          </a:solidFill>
                          <a:latin typeface="Calibri" pitchFamily="34" charset="0"/>
                          <a:cs typeface="Calibri" pitchFamily="34" charset="0"/>
                        </a:rPr>
                        <a:t> (VAT</a:t>
                      </a:r>
                      <a:r>
                        <a:rPr lang="en-US" sz="1200" b="1" i="0" u="none" strike="noStrike" baseline="0" noProof="0" dirty="0" smtClean="0">
                          <a:solidFill>
                            <a:srgbClr val="FFFFFF"/>
                          </a:solidFill>
                          <a:latin typeface="Calibri" pitchFamily="34" charset="0"/>
                          <a:cs typeface="Calibri" pitchFamily="34" charset="0"/>
                        </a:rPr>
                        <a:t> not included) </a:t>
                      </a:r>
                      <a:endParaRPr lang="en-US" sz="12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PLANNED                   </a:t>
                      </a:r>
                      <a:r>
                        <a:rPr lang="en-US" sz="1400" b="1" i="0" u="none" strike="noStrike" baseline="0" noProof="0" dirty="0" smtClean="0">
                          <a:solidFill>
                            <a:srgbClr val="FFFFFF"/>
                          </a:solidFill>
                          <a:latin typeface="Calibri" pitchFamily="34" charset="0"/>
                          <a:cs typeface="Calibri" pitchFamily="34" charset="0"/>
                        </a:rPr>
                        <a:t>AWARD DATE</a:t>
                      </a:r>
                      <a:endParaRPr lang="en-US" sz="1400" b="1" i="0" u="none" strike="noStrike" noProof="0" dirty="0" smtClean="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0000"/>
                    </a:solidFill>
                  </a:tcPr>
                </a:tc>
              </a:tr>
              <a:tr h="12065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smtClean="0">
                          <a:solidFill>
                            <a:schemeClr val="tx1"/>
                          </a:solidFill>
                          <a:latin typeface="Calibri" pitchFamily="34" charset="0"/>
                          <a:cs typeface="Calibri" pitchFamily="34" charset="0"/>
                        </a:rPr>
                        <a:t>TRANSMISSION</a:t>
                      </a:r>
                      <a:r>
                        <a:rPr lang="en-US" sz="1400" b="1" i="0" u="none" strike="noStrike" baseline="0" noProof="0" dirty="0" smtClean="0">
                          <a:solidFill>
                            <a:schemeClr val="tx1"/>
                          </a:solidFill>
                          <a:latin typeface="Calibri" pitchFamily="34" charset="0"/>
                          <a:cs typeface="Calibri" pitchFamily="34" charset="0"/>
                        </a:rPr>
                        <a:t> LINES</a:t>
                      </a: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241308">
                <a:tc>
                  <a:txBody>
                    <a:bodyPr/>
                    <a:lstStyle/>
                    <a:p>
                      <a:pPr marL="177800" indent="-177800" algn="l" fontAlgn="ctr"/>
                      <a:r>
                        <a:rPr lang="en-US" sz="1400" b="0" i="0" u="none" strike="noStrike" noProof="0" dirty="0" smtClean="0">
                          <a:solidFill>
                            <a:schemeClr val="tx1"/>
                          </a:solidFill>
                          <a:latin typeface="Calibri" pitchFamily="34" charset="0"/>
                          <a:cs typeface="Calibri" pitchFamily="34" charset="0"/>
                        </a:rPr>
                        <a:t>1. 220 kW  Cajamarca Norte - </a:t>
                      </a:r>
                      <a:r>
                        <a:rPr lang="en-US" sz="1400" b="0" i="0" u="none" strike="noStrike" noProof="0" dirty="0" err="1" smtClean="0">
                          <a:solidFill>
                            <a:schemeClr val="tx1"/>
                          </a:solidFill>
                          <a:latin typeface="Calibri" pitchFamily="34" charset="0"/>
                          <a:cs typeface="Calibri" pitchFamily="34" charset="0"/>
                        </a:rPr>
                        <a:t>Carhuaquero</a:t>
                      </a:r>
                      <a:r>
                        <a:rPr lang="en-US" sz="1400" b="0" i="0" u="none" strike="noStrike" noProof="0" dirty="0" smtClean="0">
                          <a:solidFill>
                            <a:schemeClr val="tx1"/>
                          </a:solidFill>
                          <a:latin typeface="Calibri" pitchFamily="34" charset="0"/>
                          <a:cs typeface="Calibri" pitchFamily="34" charset="0"/>
                        </a:rPr>
                        <a:t> Transmission Line</a:t>
                      </a:r>
                      <a:r>
                        <a:rPr lang="en-US" sz="1400" b="0" i="0" u="none" strike="noStrike" baseline="0" noProof="0" dirty="0" smtClean="0">
                          <a:solidFill>
                            <a:schemeClr val="tx1"/>
                          </a:solidFill>
                          <a:latin typeface="Calibri" pitchFamily="34" charset="0"/>
                          <a:cs typeface="Calibri" pitchFamily="34" charset="0"/>
                        </a:rPr>
                        <a:t>.</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noProof="0" dirty="0" smtClean="0">
                          <a:latin typeface="Calibri" pitchFamily="34" charset="0"/>
                          <a:cs typeface="Calibri" pitchFamily="34" charset="0"/>
                        </a:rPr>
                        <a:t>Call</a:t>
                      </a:r>
                      <a:r>
                        <a:rPr lang="en-US" sz="1400" baseline="0" noProof="0" dirty="0" smtClean="0">
                          <a:latin typeface="Calibri" pitchFamily="34" charset="0"/>
                          <a:cs typeface="Calibri" pitchFamily="34" charset="0"/>
                        </a:rPr>
                        <a:t> for tender        was made</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130.0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u="none" strike="noStrike" noProof="0" dirty="0" smtClean="0">
                          <a:solidFill>
                            <a:schemeClr val="tx1"/>
                          </a:solidFill>
                          <a:latin typeface="Calibri" pitchFamily="34" charset="0"/>
                          <a:cs typeface="Calibri" pitchFamily="34" charset="0"/>
                        </a:rPr>
                        <a:t>III QT 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3862">
                <a:tc>
                  <a:txBody>
                    <a:bodyPr/>
                    <a:lstStyle/>
                    <a:p>
                      <a:pPr marL="177800" indent="-177800" algn="l" fontAlgn="ctr"/>
                      <a:r>
                        <a:rPr lang="en-US" sz="1400" b="0" i="0" u="none" strike="noStrike" noProof="0" dirty="0" smtClean="0">
                          <a:solidFill>
                            <a:schemeClr val="tx1"/>
                          </a:solidFill>
                          <a:latin typeface="Calibri" pitchFamily="34" charset="0"/>
                          <a:cs typeface="Calibri" pitchFamily="34" charset="0"/>
                        </a:rPr>
                        <a:t>2. 220 kW </a:t>
                      </a:r>
                      <a:r>
                        <a:rPr lang="en-US" sz="1400" b="0" i="0" u="none" strike="noStrike" noProof="0" dirty="0" err="1" smtClean="0">
                          <a:solidFill>
                            <a:schemeClr val="tx1"/>
                          </a:solidFill>
                          <a:latin typeface="Calibri" pitchFamily="34" charset="0"/>
                          <a:cs typeface="Calibri" pitchFamily="34" charset="0"/>
                        </a:rPr>
                        <a:t>Moyobamba</a:t>
                      </a:r>
                      <a:r>
                        <a:rPr lang="en-US" sz="1400" b="0" i="0" u="none" strike="noStrike" noProof="0" dirty="0" smtClean="0">
                          <a:solidFill>
                            <a:schemeClr val="tx1"/>
                          </a:solidFill>
                          <a:latin typeface="Calibri" pitchFamily="34" charset="0"/>
                          <a:cs typeface="Calibri" pitchFamily="34" charset="0"/>
                        </a:rPr>
                        <a:t> – </a:t>
                      </a:r>
                      <a:r>
                        <a:rPr lang="en-US" sz="1400" b="0" i="0" u="none" strike="noStrike" noProof="0" dirty="0" err="1" smtClean="0">
                          <a:solidFill>
                            <a:schemeClr val="tx1"/>
                          </a:solidFill>
                          <a:latin typeface="Calibri" pitchFamily="34" charset="0"/>
                          <a:cs typeface="Calibri" pitchFamily="34" charset="0"/>
                        </a:rPr>
                        <a:t>Yurimaguas</a:t>
                      </a:r>
                      <a:r>
                        <a:rPr lang="en-US" sz="1400" b="0" i="0" u="none" strike="noStrike" noProof="0" dirty="0" smtClean="0">
                          <a:solidFill>
                            <a:schemeClr val="tx1"/>
                          </a:solidFill>
                          <a:latin typeface="Calibri" pitchFamily="34" charset="0"/>
                          <a:cs typeface="Calibri" pitchFamily="34" charset="0"/>
                        </a:rPr>
                        <a:t> - </a:t>
                      </a:r>
                      <a:r>
                        <a:rPr lang="en-US" sz="1400" b="0" i="0" u="none" strike="noStrike" noProof="0" dirty="0" err="1" smtClean="0">
                          <a:solidFill>
                            <a:schemeClr val="tx1"/>
                          </a:solidFill>
                          <a:latin typeface="Calibri" pitchFamily="34" charset="0"/>
                          <a:cs typeface="Calibri" pitchFamily="34" charset="0"/>
                        </a:rPr>
                        <a:t>Nauta</a:t>
                      </a:r>
                      <a:r>
                        <a:rPr lang="en-US" sz="1400" b="0" i="0" u="none" strike="noStrike" noProof="0" dirty="0" smtClean="0">
                          <a:solidFill>
                            <a:schemeClr val="tx1"/>
                          </a:solidFill>
                          <a:latin typeface="Calibri" pitchFamily="34" charset="0"/>
                          <a:cs typeface="Calibri" pitchFamily="34" charset="0"/>
                        </a:rPr>
                        <a:t>-Iquitos Transmission Line </a:t>
                      </a: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noProof="0" dirty="0" smtClean="0">
                          <a:latin typeface="Calibri" pitchFamily="34" charset="0"/>
                          <a:cs typeface="Calibri" pitchFamily="34" charset="0"/>
                        </a:rPr>
                        <a:t>Call</a:t>
                      </a:r>
                      <a:r>
                        <a:rPr lang="en-US" sz="1400" baseline="0" noProof="0" dirty="0" smtClean="0">
                          <a:latin typeface="Calibri" pitchFamily="34" charset="0"/>
                          <a:cs typeface="Calibri" pitchFamily="34" charset="0"/>
                        </a:rPr>
                        <a:t> for tender       was made</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345.0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5844">
                <a:tc>
                  <a:txBody>
                    <a:bodyPr/>
                    <a:lstStyle/>
                    <a:p>
                      <a:pPr marL="177800" indent="-177800" algn="l" fontAlgn="ctr"/>
                      <a:r>
                        <a:rPr lang="en-US" sz="1400" b="0" i="0" u="none" strike="noStrike" noProof="0" dirty="0" smtClean="0">
                          <a:solidFill>
                            <a:schemeClr val="tx1"/>
                          </a:solidFill>
                          <a:latin typeface="Calibri" pitchFamily="34" charset="0"/>
                          <a:cs typeface="Calibri" pitchFamily="34" charset="0"/>
                        </a:rPr>
                        <a:t>3. </a:t>
                      </a:r>
                      <a:r>
                        <a:rPr lang="en-US" sz="1400" b="0" i="0" u="none" strike="noStrike" baseline="0" noProof="0" dirty="0" smtClean="0">
                          <a:solidFill>
                            <a:schemeClr val="tx1"/>
                          </a:solidFill>
                          <a:latin typeface="Calibri" pitchFamily="34" charset="0"/>
                          <a:cs typeface="Calibri" pitchFamily="34" charset="0"/>
                        </a:rPr>
                        <a:t>220 kW Machu Picchu – </a:t>
                      </a:r>
                      <a:r>
                        <a:rPr lang="en-US" sz="1400" b="0" i="0" u="none" strike="noStrike" baseline="0" noProof="0" dirty="0" err="1" smtClean="0">
                          <a:solidFill>
                            <a:schemeClr val="tx1"/>
                          </a:solidFill>
                          <a:latin typeface="Calibri" pitchFamily="34" charset="0"/>
                          <a:cs typeface="Calibri" pitchFamily="34" charset="0"/>
                        </a:rPr>
                        <a:t>Quencoro</a:t>
                      </a:r>
                      <a:r>
                        <a:rPr lang="en-US" sz="1400" b="0" i="0" u="none" strike="noStrike" baseline="0" noProof="0" dirty="0" smtClean="0">
                          <a:solidFill>
                            <a:schemeClr val="tx1"/>
                          </a:solidFill>
                          <a:latin typeface="Calibri" pitchFamily="34" charset="0"/>
                          <a:cs typeface="Calibri" pitchFamily="34" charset="0"/>
                        </a:rPr>
                        <a:t> – </a:t>
                      </a:r>
                      <a:r>
                        <a:rPr lang="en-US" sz="1400" b="0" i="0" u="none" strike="noStrike" baseline="0" noProof="0" dirty="0" err="1" smtClean="0">
                          <a:solidFill>
                            <a:schemeClr val="tx1"/>
                          </a:solidFill>
                          <a:latin typeface="Calibri" pitchFamily="34" charset="0"/>
                          <a:cs typeface="Calibri" pitchFamily="34" charset="0"/>
                        </a:rPr>
                        <a:t>Onocora</a:t>
                      </a:r>
                      <a:r>
                        <a:rPr lang="en-US" sz="1400" b="0" i="0" u="none" strike="noStrike" baseline="0" noProof="0" dirty="0" smtClean="0">
                          <a:solidFill>
                            <a:schemeClr val="tx1"/>
                          </a:solidFill>
                          <a:latin typeface="Calibri" pitchFamily="34" charset="0"/>
                          <a:cs typeface="Calibri" pitchFamily="34" charset="0"/>
                        </a:rPr>
                        <a:t> -</a:t>
                      </a:r>
                      <a:r>
                        <a:rPr lang="en-US" sz="1400" b="0" i="0" u="none" strike="noStrike" baseline="0" noProof="0" dirty="0" err="1" smtClean="0">
                          <a:solidFill>
                            <a:schemeClr val="tx1"/>
                          </a:solidFill>
                          <a:latin typeface="Calibri" pitchFamily="34" charset="0"/>
                          <a:cs typeface="Calibri" pitchFamily="34" charset="0"/>
                        </a:rPr>
                        <a:t>Tintaya</a:t>
                      </a:r>
                      <a:r>
                        <a:rPr lang="en-US" sz="1400" b="0" i="0" u="none" strike="noStrike" baseline="0" noProof="0" dirty="0" smtClean="0">
                          <a:solidFill>
                            <a:schemeClr val="tx1"/>
                          </a:solidFill>
                          <a:latin typeface="Calibri" pitchFamily="34" charset="0"/>
                          <a:cs typeface="Calibri" pitchFamily="34" charset="0"/>
                        </a:rPr>
                        <a:t> Transmission Line</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noProof="0" dirty="0" smtClean="0">
                          <a:latin typeface="Calibri" pitchFamily="34" charset="0"/>
                          <a:cs typeface="Calibri" pitchFamily="34" charset="0"/>
                        </a:rPr>
                        <a:t>Call</a:t>
                      </a:r>
                      <a:r>
                        <a:rPr lang="en-US" sz="1400" baseline="0" noProof="0" dirty="0" smtClean="0">
                          <a:latin typeface="Calibri" pitchFamily="34" charset="0"/>
                          <a:cs typeface="Calibri" pitchFamily="34" charset="0"/>
                        </a:rPr>
                        <a:t> for tender       was made</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70.0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2450">
                <a:tc>
                  <a:txBody>
                    <a:bodyPr/>
                    <a:lstStyle/>
                    <a:p>
                      <a:pPr algn="l" fontAlgn="ctr"/>
                      <a:r>
                        <a:rPr lang="en-US" sz="1400" b="1" i="0" u="none" strike="noStrike" noProof="0" dirty="0" smtClean="0">
                          <a:solidFill>
                            <a:schemeClr val="tx1"/>
                          </a:solidFill>
                          <a:latin typeface="Calibri" pitchFamily="34" charset="0"/>
                          <a:cs typeface="Calibri" pitchFamily="34" charset="0"/>
                        </a:rPr>
                        <a:t>HYDROELECTRIC</a:t>
                      </a:r>
                      <a:r>
                        <a:rPr lang="en-US" sz="1400" b="1" i="0" u="none" strike="noStrike" baseline="0" noProof="0" dirty="0" smtClean="0">
                          <a:solidFill>
                            <a:schemeClr val="tx1"/>
                          </a:solidFill>
                          <a:latin typeface="Calibri" pitchFamily="34" charset="0"/>
                          <a:cs typeface="Calibri" pitchFamily="34" charset="0"/>
                        </a:rPr>
                        <a:t> POWER STATIONS</a:t>
                      </a: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591646">
                <a:tc>
                  <a:txBody>
                    <a:bodyPr/>
                    <a:lstStyle/>
                    <a:p>
                      <a:pPr algn="l" fontAlgn="ctr"/>
                      <a:r>
                        <a:rPr lang="en-US" sz="1400" b="0" i="0" u="none" strike="noStrike" noProof="0" dirty="0" smtClean="0">
                          <a:solidFill>
                            <a:schemeClr val="tx1"/>
                          </a:solidFill>
                          <a:latin typeface="Calibri" pitchFamily="34" charset="0"/>
                          <a:cs typeface="Calibri" pitchFamily="34" charset="0"/>
                        </a:rPr>
                        <a:t>4. </a:t>
                      </a:r>
                      <a:r>
                        <a:rPr lang="en-US" sz="1400" b="0" i="0" u="none" strike="noStrike" noProof="0" dirty="0" err="1" smtClean="0">
                          <a:solidFill>
                            <a:schemeClr val="tx1"/>
                          </a:solidFill>
                          <a:latin typeface="Calibri" pitchFamily="34" charset="0"/>
                          <a:cs typeface="Calibri" pitchFamily="34" charset="0"/>
                        </a:rPr>
                        <a:t>Molloco</a:t>
                      </a:r>
                      <a:r>
                        <a:rPr lang="en-US" sz="1400" b="0" i="0" u="none" strike="noStrike" noProof="0" dirty="0" smtClean="0">
                          <a:solidFill>
                            <a:schemeClr val="tx1"/>
                          </a:solidFill>
                          <a:latin typeface="Calibri" pitchFamily="34" charset="0"/>
                          <a:cs typeface="Calibri" pitchFamily="34" charset="0"/>
                        </a:rPr>
                        <a:t> hydroelectric power</a:t>
                      </a:r>
                      <a:r>
                        <a:rPr lang="en-US" sz="1400" b="0" i="0" u="none" strike="noStrike" baseline="0" noProof="0" dirty="0" smtClean="0">
                          <a:solidFill>
                            <a:schemeClr val="tx1"/>
                          </a:solidFill>
                          <a:latin typeface="Calibri" pitchFamily="34" charset="0"/>
                          <a:cs typeface="Calibri" pitchFamily="34" charset="0"/>
                        </a:rPr>
                        <a:t> station</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noProof="0" dirty="0" smtClean="0">
                          <a:latin typeface="Calibri" pitchFamily="34" charset="0"/>
                          <a:cs typeface="Calibri" pitchFamily="34" charset="0"/>
                        </a:rPr>
                        <a:t>Call</a:t>
                      </a:r>
                      <a:r>
                        <a:rPr lang="en-US" sz="1400" baseline="0" noProof="0" dirty="0" smtClean="0">
                          <a:latin typeface="Calibri" pitchFamily="34" charset="0"/>
                          <a:cs typeface="Calibri" pitchFamily="34" charset="0"/>
                        </a:rPr>
                        <a:t> for tender       was made</a:t>
                      </a:r>
                      <a:endParaRPr lang="en-US" sz="1400" b="0" i="0" u="none" strike="noStrike" noProof="0" dirty="0" smtClean="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600.0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u="none" strike="noStrike" noProof="0" dirty="0" smtClean="0">
                          <a:solidFill>
                            <a:schemeClr val="tx1"/>
                          </a:solidFill>
                          <a:latin typeface="Calibri" pitchFamily="34" charset="0"/>
                          <a:cs typeface="Calibri" pitchFamily="34" charset="0"/>
                        </a:rPr>
                        <a:t>IV</a:t>
                      </a:r>
                      <a:r>
                        <a:rPr lang="en-US" sz="1400" b="0" i="0" u="none" strike="noStrike" baseline="0" noProof="0" dirty="0" smtClean="0">
                          <a:solidFill>
                            <a:schemeClr val="tx1"/>
                          </a:solidFill>
                          <a:latin typeface="Calibri" pitchFamily="34" charset="0"/>
                          <a:cs typeface="Calibri" pitchFamily="34" charset="0"/>
                        </a:rPr>
                        <a:t> QT 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065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baseline="0" noProof="0" dirty="0" smtClean="0">
                          <a:solidFill>
                            <a:schemeClr val="tx1"/>
                          </a:solidFill>
                          <a:latin typeface="Calibri" pitchFamily="34" charset="0"/>
                          <a:cs typeface="Calibri" pitchFamily="34" charset="0"/>
                        </a:rPr>
                        <a:t>THERMAL POWER STATIONS</a:t>
                      </a: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fontAlgn="ctr"/>
                      <a:endParaRPr lang="en-US" sz="1400" b="1" i="0" u="none" strike="noStrike" noProof="0"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r>
              <a:tr h="42073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5. Energy supply</a:t>
                      </a:r>
                      <a:r>
                        <a:rPr lang="en-US" sz="1400" b="0" i="0" u="none" strike="noStrike" baseline="0" noProof="0" dirty="0" smtClean="0">
                          <a:solidFill>
                            <a:schemeClr val="tx1"/>
                          </a:solidFill>
                          <a:latin typeface="Calibri" pitchFamily="34" charset="0"/>
                          <a:cs typeface="Calibri" pitchFamily="34" charset="0"/>
                        </a:rPr>
                        <a:t> to the city of Iquitos (70 Mw)</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kern="1200" baseline="0" noProof="0" dirty="0" smtClean="0">
                          <a:solidFill>
                            <a:schemeClr val="tx1"/>
                          </a:solidFill>
                          <a:latin typeface="Calibri" pitchFamily="34" charset="0"/>
                          <a:ea typeface="+mn-ea"/>
                          <a:cs typeface="Calibri" pitchFamily="34" charset="0"/>
                        </a:rPr>
                        <a:t>To be called</a:t>
                      </a:r>
                      <a:endParaRPr lang="en-US" sz="1400" kern="1200" baseline="0" noProof="0" dirty="0">
                        <a:solidFill>
                          <a:schemeClr val="tx1"/>
                        </a:solidFill>
                        <a:latin typeface="Calibri" pitchFamily="34" charset="0"/>
                        <a:ea typeface="+mn-ea"/>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kern="1200" baseline="0" noProof="0" dirty="0" smtClean="0">
                          <a:solidFill>
                            <a:schemeClr val="tx1"/>
                          </a:solidFill>
                          <a:latin typeface="Calibri" pitchFamily="34" charset="0"/>
                          <a:ea typeface="+mn-ea"/>
                          <a:cs typeface="Calibri" pitchFamily="34" charset="0"/>
                        </a:rPr>
                        <a:t>To be            defined</a:t>
                      </a:r>
                      <a:endParaRPr lang="en-US" sz="1400" kern="1200" baseline="0" noProof="0" dirty="0">
                        <a:solidFill>
                          <a:schemeClr val="tx1"/>
                        </a:solidFill>
                        <a:latin typeface="Calibri" pitchFamily="34" charset="0"/>
                        <a:ea typeface="+mn-ea"/>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3 Rectángulo"/>
          <p:cNvSpPr/>
          <p:nvPr/>
        </p:nvSpPr>
        <p:spPr>
          <a:xfrm>
            <a:off x="467544" y="1340768"/>
            <a:ext cx="1539909" cy="400110"/>
          </a:xfrm>
          <a:prstGeom prst="rect">
            <a:avLst/>
          </a:prstGeom>
        </p:spPr>
        <p:txBody>
          <a:bodyPr wrap="none">
            <a:spAutoFit/>
          </a:bodyPr>
          <a:lstStyle/>
          <a:p>
            <a:r>
              <a:rPr lang="en-US" b="1" dirty="0" smtClean="0">
                <a:solidFill>
                  <a:srgbClr val="000000"/>
                </a:solidFill>
                <a:latin typeface="Calibri" pitchFamily="34" charset="0"/>
                <a:cs typeface="Calibri" pitchFamily="34" charset="0"/>
              </a:rPr>
              <a:t>ELECTRICITY </a:t>
            </a:r>
            <a:endParaRPr lang="es-PE" dirty="0"/>
          </a:p>
        </p:txBody>
      </p:sp>
    </p:spTree>
    <p:extLst>
      <p:ext uri="{BB962C8B-B14F-4D97-AF65-F5344CB8AC3E}">
        <p14:creationId xmlns:p14="http://schemas.microsoft.com/office/powerpoint/2010/main" xmlns="" val="2443835788"/>
      </p:ext>
    </p:extLst>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4"/>
          <p:cNvSpPr txBox="1">
            <a:spLocks noChangeArrowheads="1"/>
          </p:cNvSpPr>
          <p:nvPr/>
        </p:nvSpPr>
        <p:spPr bwMode="auto">
          <a:xfrm>
            <a:off x="395536" y="1588730"/>
            <a:ext cx="2696369" cy="400110"/>
          </a:xfrm>
          <a:prstGeom prst="rect">
            <a:avLst/>
          </a:prstGeom>
          <a:noFill/>
          <a:ln w="9525" algn="ctr">
            <a:noFill/>
            <a:miter lim="800000"/>
            <a:headEnd/>
            <a:tailEnd/>
          </a:ln>
        </p:spPr>
        <p:txBody>
          <a:bodyPr wrap="square">
            <a:spAutoFit/>
          </a:bodyPr>
          <a:lstStyle/>
          <a:p>
            <a:pPr eaLnBrk="0" hangingPunct="0">
              <a:spcBef>
                <a:spcPts val="2400"/>
              </a:spcBef>
            </a:pPr>
            <a:r>
              <a:rPr lang="en-US" b="1" dirty="0" smtClean="0">
                <a:solidFill>
                  <a:srgbClr val="000000"/>
                </a:solidFill>
                <a:latin typeface="Calibri" pitchFamily="34" charset="0"/>
                <a:cs typeface="Calibri" pitchFamily="34" charset="0"/>
              </a:rPr>
              <a:t>HYDROCARBONS</a:t>
            </a:r>
            <a:endParaRPr lang="en-US" b="1" dirty="0">
              <a:solidFill>
                <a:srgbClr val="000000"/>
              </a:solidFill>
              <a:latin typeface="Calibri" pitchFamily="34" charset="0"/>
              <a:cs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xmlns="" val="4214532924"/>
              </p:ext>
            </p:extLst>
          </p:nvPr>
        </p:nvGraphicFramePr>
        <p:xfrm>
          <a:off x="395288" y="2204864"/>
          <a:ext cx="8496299" cy="2232248"/>
        </p:xfrm>
        <a:graphic>
          <a:graphicData uri="http://schemas.openxmlformats.org/drawingml/2006/table">
            <a:tbl>
              <a:tblPr/>
              <a:tblGrid>
                <a:gridCol w="2977036"/>
                <a:gridCol w="1703484"/>
                <a:gridCol w="2016224"/>
                <a:gridCol w="1799555"/>
              </a:tblGrid>
              <a:tr h="569962">
                <a:tc>
                  <a:txBody>
                    <a:bodyPr/>
                    <a:lstStyle/>
                    <a:p>
                      <a:pPr algn="l" rtl="0" fontAlgn="ctr"/>
                      <a:r>
                        <a:rPr lang="en-US" sz="1400" b="1" i="0" u="none" strike="noStrike" dirty="0" smtClean="0">
                          <a:solidFill>
                            <a:srgbClr val="FFFFFF"/>
                          </a:solidFill>
                          <a:latin typeface="Calibri" pitchFamily="34" charset="0"/>
                          <a:cs typeface="Calibri" pitchFamily="34" charset="0"/>
                        </a:rPr>
                        <a:t>PROJECT</a:t>
                      </a:r>
                      <a:endParaRPr lang="en-US" sz="1400" b="1" i="0" u="none" strike="noStrike" dirty="0">
                        <a:solidFill>
                          <a:srgbClr val="FFFFFF"/>
                        </a:solidFill>
                        <a:latin typeface="Calibri" pitchFamily="34" charset="0"/>
                        <a:cs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rtl="0" fontAlgn="ctr"/>
                      <a:r>
                        <a:rPr lang="en-US" sz="1400" b="1" i="0" u="none" strike="noStrike" dirty="0" smtClean="0">
                          <a:solidFill>
                            <a:srgbClr val="FFFFFF"/>
                          </a:solidFill>
                          <a:latin typeface="Calibri" pitchFamily="34" charset="0"/>
                          <a:cs typeface="Calibri" pitchFamily="34" charset="0"/>
                        </a:rPr>
                        <a:t>CURRENT            STATUS</a:t>
                      </a:r>
                      <a:endParaRPr lang="en-US" sz="1400" b="1" i="0" u="none" strike="noStrike"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72000" algn="ctr" defTabSz="72000" rtl="0" fontAlgn="ctr">
                        <a:tabLst>
                          <a:tab pos="72000" algn="l"/>
                        </a:tabLst>
                      </a:pPr>
                      <a:r>
                        <a:rPr lang="en-US" sz="1400" b="1" i="0" u="none" strike="noStrike" dirty="0" smtClean="0">
                          <a:solidFill>
                            <a:srgbClr val="FFFFFF"/>
                          </a:solidFill>
                          <a:latin typeface="Calibri" pitchFamily="34" charset="0"/>
                          <a:cs typeface="Calibri" pitchFamily="34" charset="0"/>
                        </a:rPr>
                        <a:t>ESTIMATED INVESTMENT  </a:t>
                      </a:r>
                    </a:p>
                    <a:p>
                      <a:pPr marL="72000" algn="ctr" defTabSz="72000" rtl="0" fontAlgn="ctr">
                        <a:tabLst>
                          <a:tab pos="72000" algn="l"/>
                        </a:tabLst>
                      </a:pPr>
                      <a:r>
                        <a:rPr lang="en-US" sz="1400" b="1" i="0" u="none" strike="noStrike" dirty="0" smtClean="0">
                          <a:solidFill>
                            <a:srgbClr val="FFFFFF"/>
                          </a:solidFill>
                          <a:latin typeface="Calibri" pitchFamily="34" charset="0"/>
                          <a:cs typeface="Calibri" pitchFamily="34" charset="0"/>
                        </a:rPr>
                        <a:t>US$ MILLION</a:t>
                      </a:r>
                      <a:r>
                        <a:rPr lang="en-US" sz="1400" b="1" i="0" u="none" strike="noStrike" baseline="0" dirty="0" smtClean="0">
                          <a:solidFill>
                            <a:srgbClr val="FFFFFF"/>
                          </a:solidFill>
                          <a:latin typeface="Calibri" pitchFamily="34" charset="0"/>
                          <a:cs typeface="Calibri" pitchFamily="34" charset="0"/>
                        </a:rPr>
                        <a:t> </a:t>
                      </a:r>
                    </a:p>
                    <a:p>
                      <a:pPr marL="72000" algn="ctr" defTabSz="72000" rtl="0" fontAlgn="ctr">
                        <a:tabLst>
                          <a:tab pos="72000" algn="l"/>
                        </a:tabLst>
                      </a:pPr>
                      <a:r>
                        <a:rPr lang="en-US" sz="1400" b="1" i="0" u="none" strike="noStrike" baseline="0" dirty="0" smtClean="0">
                          <a:solidFill>
                            <a:srgbClr val="FFFFFF"/>
                          </a:solidFill>
                          <a:latin typeface="Calibri" pitchFamily="34" charset="0"/>
                          <a:cs typeface="Calibri" pitchFamily="34" charset="0"/>
                        </a:rPr>
                        <a:t>(VAT not included)</a:t>
                      </a:r>
                      <a:endParaRPr lang="en-US" sz="1400" b="1" i="0" u="none" strike="noStrike"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rtl="0" fontAlgn="ctr"/>
                      <a:r>
                        <a:rPr lang="en-US" sz="1400" b="1" i="0" u="none" strike="noStrike" dirty="0" smtClean="0">
                          <a:solidFill>
                            <a:srgbClr val="FFFFFF"/>
                          </a:solidFill>
                          <a:latin typeface="Calibri" pitchFamily="34" charset="0"/>
                          <a:cs typeface="Calibri" pitchFamily="34" charset="0"/>
                        </a:rPr>
                        <a:t> PLANNED             AWARD   DATE</a:t>
                      </a:r>
                      <a:endParaRPr lang="en-US" sz="1400" b="1" i="0" u="none" strike="noStrike"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512048">
                <a:tc>
                  <a:txBody>
                    <a:bodyPr/>
                    <a:lstStyle/>
                    <a:p>
                      <a:pPr marL="177800" indent="-177800" algn="l" rtl="0" fontAlgn="ctr"/>
                      <a:r>
                        <a:rPr lang="en-US" sz="1400" b="0" i="0" u="none" strike="noStrike" dirty="0">
                          <a:solidFill>
                            <a:srgbClr val="000000"/>
                          </a:solidFill>
                          <a:effectLst/>
                          <a:latin typeface="Calibri" pitchFamily="34" charset="0"/>
                          <a:cs typeface="Calibri" pitchFamily="34" charset="0"/>
                        </a:rPr>
                        <a:t>1. Supply System of LPG  for Lima and </a:t>
                      </a:r>
                      <a:r>
                        <a:rPr lang="en-US" sz="1400" b="0" i="0" u="none" strike="noStrike" dirty="0" smtClean="0">
                          <a:solidFill>
                            <a:srgbClr val="000000"/>
                          </a:solidFill>
                          <a:effectLst/>
                          <a:latin typeface="Calibri" pitchFamily="34" charset="0"/>
                          <a:cs typeface="Calibri" pitchFamily="34" charset="0"/>
                        </a:rPr>
                        <a:t>Callao</a:t>
                      </a:r>
                      <a:endParaRPr lang="en-US"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itchFamily="34" charset="0"/>
                          <a:cs typeface="Calibri" pitchFamily="34" charset="0"/>
                        </a:rPr>
                        <a:t>Call for tender </a:t>
                      </a:r>
                      <a:r>
                        <a:rPr lang="en-US" sz="1400" b="0" i="0" u="none" strike="noStrike" dirty="0" smtClean="0">
                          <a:solidFill>
                            <a:srgbClr val="000000"/>
                          </a:solidFill>
                          <a:effectLst/>
                          <a:latin typeface="Calibri" pitchFamily="34" charset="0"/>
                          <a:cs typeface="Calibri" pitchFamily="34" charset="0"/>
                        </a:rPr>
                        <a:t>        was </a:t>
                      </a:r>
                      <a:r>
                        <a:rPr lang="en-US" sz="1400" b="0" i="0" u="none" strike="noStrike" dirty="0">
                          <a:solidFill>
                            <a:srgbClr val="000000"/>
                          </a:solidFill>
                          <a:effectLst/>
                          <a:latin typeface="Calibri" pitchFamily="34" charset="0"/>
                          <a:cs typeface="Calibri" pitchFamily="34" charset="0"/>
                        </a:rPr>
                        <a:t>made</a:t>
                      </a:r>
                    </a:p>
                  </a:txBody>
                  <a:tcPr marL="85719" marR="9524" marT="9526"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rtl="0" fontAlgn="ctr"/>
                      <a:r>
                        <a:rPr lang="es-PE" sz="1400" b="0" i="0" u="none" strike="noStrike" dirty="0">
                          <a:solidFill>
                            <a:srgbClr val="000000"/>
                          </a:solidFill>
                          <a:effectLst/>
                          <a:latin typeface="Calibri" pitchFamily="34" charset="0"/>
                          <a:cs typeface="Calibri" pitchFamily="34" charset="0"/>
                        </a:rPr>
                        <a:t>90</a:t>
                      </a:r>
                    </a:p>
                  </a:txBody>
                  <a:tcPr marL="9524" marR="9524" marT="9526"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9524" marR="9524" marT="9526"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tcPr>
                </a:tc>
              </a:tr>
              <a:tr h="432048">
                <a:tc>
                  <a:txBody>
                    <a:bodyPr/>
                    <a:lstStyle/>
                    <a:p>
                      <a:pPr algn="l" rtl="0" fontAlgn="ctr"/>
                      <a:r>
                        <a:rPr lang="en-US" sz="1400" b="0" i="0" u="none" strike="noStrike" dirty="0">
                          <a:solidFill>
                            <a:srgbClr val="000000"/>
                          </a:solidFill>
                          <a:effectLst/>
                          <a:latin typeface="Calibri" pitchFamily="34" charset="0"/>
                          <a:cs typeface="Calibri" pitchFamily="34" charset="0"/>
                        </a:rPr>
                        <a:t>2</a:t>
                      </a:r>
                      <a:r>
                        <a:rPr lang="en-US" sz="1400" b="0" i="0" u="none" strike="noStrike" dirty="0" smtClean="0">
                          <a:solidFill>
                            <a:srgbClr val="000000"/>
                          </a:solidFill>
                          <a:effectLst/>
                          <a:latin typeface="Calibri" pitchFamily="34" charset="0"/>
                          <a:cs typeface="Calibri" pitchFamily="34" charset="0"/>
                        </a:rPr>
                        <a:t>. </a:t>
                      </a:r>
                      <a:r>
                        <a:rPr lang="en-US" sz="1400" b="0" i="0" u="none" strike="noStrike" kern="1200" dirty="0" smtClean="0">
                          <a:solidFill>
                            <a:srgbClr val="000000"/>
                          </a:solidFill>
                          <a:effectLst/>
                          <a:latin typeface="Calibri" pitchFamily="34" charset="0"/>
                          <a:ea typeface="+mn-ea"/>
                          <a:cs typeface="Calibri" pitchFamily="34" charset="0"/>
                        </a:rPr>
                        <a:t>Mass use of natural gas nationwide</a:t>
                      </a:r>
                      <a:endParaRPr lang="en-US"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rtl="0" fontAlgn="ctr"/>
                      <a:r>
                        <a:rPr lang="es-PE" sz="1400" b="0" i="0" u="none" strike="noStrike" dirty="0" err="1">
                          <a:solidFill>
                            <a:srgbClr val="000000"/>
                          </a:solidFill>
                          <a:effectLst/>
                          <a:latin typeface="Calibri" pitchFamily="34" charset="0"/>
                          <a:cs typeface="Calibri" pitchFamily="34" charset="0"/>
                        </a:rPr>
                        <a:t>To</a:t>
                      </a:r>
                      <a:r>
                        <a:rPr lang="es-PE" sz="1400" b="0" i="0" u="none" strike="noStrike" dirty="0">
                          <a:solidFill>
                            <a:srgbClr val="000000"/>
                          </a:solidFill>
                          <a:effectLst/>
                          <a:latin typeface="Calibri" pitchFamily="34" charset="0"/>
                          <a:cs typeface="Calibri" pitchFamily="34" charset="0"/>
                        </a:rPr>
                        <a:t> </a:t>
                      </a:r>
                      <a:r>
                        <a:rPr lang="es-PE" sz="1400" b="0" i="0" u="none" strike="noStrike" dirty="0" err="1">
                          <a:solidFill>
                            <a:srgbClr val="000000"/>
                          </a:solidFill>
                          <a:effectLst/>
                          <a:latin typeface="Calibri" pitchFamily="34" charset="0"/>
                          <a:cs typeface="Calibri" pitchFamily="34" charset="0"/>
                        </a:rPr>
                        <a:t>be</a:t>
                      </a:r>
                      <a:r>
                        <a:rPr lang="es-PE" sz="1400" b="0" i="0" u="none" strike="noStrike" dirty="0">
                          <a:solidFill>
                            <a:srgbClr val="000000"/>
                          </a:solidFill>
                          <a:effectLst/>
                          <a:latin typeface="Calibri" pitchFamily="34" charset="0"/>
                          <a:cs typeface="Calibri" pitchFamily="34" charset="0"/>
                        </a:rPr>
                        <a:t> </a:t>
                      </a:r>
                      <a:r>
                        <a:rPr lang="es-PE" sz="1400" b="0" i="0" u="none" strike="noStrike" dirty="0" err="1">
                          <a:solidFill>
                            <a:srgbClr val="000000"/>
                          </a:solidFill>
                          <a:effectLst/>
                          <a:latin typeface="Calibri" pitchFamily="34" charset="0"/>
                          <a:cs typeface="Calibri" pitchFamily="34" charset="0"/>
                        </a:rPr>
                        <a:t>called</a:t>
                      </a:r>
                      <a:endParaRPr lang="es-PE" sz="1400" b="0" i="0" u="none" strike="noStrike" dirty="0">
                        <a:solidFill>
                          <a:srgbClr val="000000"/>
                        </a:solidFill>
                        <a:effectLst/>
                        <a:latin typeface="Calibri" pitchFamily="34" charset="0"/>
                        <a:cs typeface="Calibri" pitchFamily="34" charset="0"/>
                      </a:endParaRPr>
                    </a:p>
                  </a:txBody>
                  <a:tcPr marL="85719" marR="9524" marT="95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rtl="0" fontAlgn="ctr"/>
                      <a:r>
                        <a:rPr lang="es-PE" sz="1400" b="0" i="0" u="none" strike="noStrike" dirty="0" smtClean="0">
                          <a:solidFill>
                            <a:srgbClr val="000000"/>
                          </a:solidFill>
                          <a:effectLst/>
                          <a:latin typeface="Calibri" pitchFamily="34" charset="0"/>
                          <a:cs typeface="Calibri" pitchFamily="34" charset="0"/>
                        </a:rPr>
                        <a:t>300</a:t>
                      </a:r>
                      <a:endParaRPr lang="es-PE"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r>
              <a:tr h="648072">
                <a:tc>
                  <a:txBody>
                    <a:bodyPr/>
                    <a:lstStyle/>
                    <a:p>
                      <a:pPr marL="177800" marR="0" indent="-17780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itchFamily="34" charset="0"/>
                          <a:cs typeface="Calibri" pitchFamily="34" charset="0"/>
                        </a:rPr>
                        <a:t>3. </a:t>
                      </a:r>
                      <a:r>
                        <a:rPr lang="en-US" sz="1400" b="0" i="0" u="none" strike="noStrike" dirty="0" smtClean="0">
                          <a:solidFill>
                            <a:srgbClr val="000000"/>
                          </a:solidFill>
                          <a:effectLst/>
                          <a:latin typeface="Calibri" pitchFamily="34" charset="0"/>
                          <a:cs typeface="Calibri" pitchFamily="34" charset="0"/>
                        </a:rPr>
                        <a:t>Supply system of LNG for domestic market</a:t>
                      </a:r>
                      <a:endParaRPr lang="en-US"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400" b="0" i="0" u="none" strike="noStrike" dirty="0" err="1">
                          <a:solidFill>
                            <a:srgbClr val="000000"/>
                          </a:solidFill>
                          <a:effectLst/>
                          <a:latin typeface="Calibri" pitchFamily="34" charset="0"/>
                          <a:cs typeface="Calibri" pitchFamily="34" charset="0"/>
                        </a:rPr>
                        <a:t>To</a:t>
                      </a:r>
                      <a:r>
                        <a:rPr lang="es-PE" sz="1400" b="0" i="0" u="none" strike="noStrike" dirty="0">
                          <a:solidFill>
                            <a:srgbClr val="000000"/>
                          </a:solidFill>
                          <a:effectLst/>
                          <a:latin typeface="Calibri" pitchFamily="34" charset="0"/>
                          <a:cs typeface="Calibri" pitchFamily="34" charset="0"/>
                        </a:rPr>
                        <a:t> </a:t>
                      </a:r>
                      <a:r>
                        <a:rPr lang="es-PE" sz="1400" b="0" i="0" u="none" strike="noStrike" dirty="0" err="1">
                          <a:solidFill>
                            <a:srgbClr val="000000"/>
                          </a:solidFill>
                          <a:effectLst/>
                          <a:latin typeface="Calibri" pitchFamily="34" charset="0"/>
                          <a:cs typeface="Calibri" pitchFamily="34" charset="0"/>
                        </a:rPr>
                        <a:t>be</a:t>
                      </a:r>
                      <a:r>
                        <a:rPr lang="es-PE" sz="1400" b="0" i="0" u="none" strike="noStrike" dirty="0">
                          <a:solidFill>
                            <a:srgbClr val="000000"/>
                          </a:solidFill>
                          <a:effectLst/>
                          <a:latin typeface="Calibri" pitchFamily="34" charset="0"/>
                          <a:cs typeface="Calibri" pitchFamily="34" charset="0"/>
                        </a:rPr>
                        <a:t> </a:t>
                      </a:r>
                      <a:r>
                        <a:rPr lang="es-PE" sz="1400" b="0" i="0" u="none" strike="noStrike" dirty="0" err="1">
                          <a:solidFill>
                            <a:srgbClr val="000000"/>
                          </a:solidFill>
                          <a:effectLst/>
                          <a:latin typeface="Calibri" pitchFamily="34" charset="0"/>
                          <a:cs typeface="Calibri" pitchFamily="34" charset="0"/>
                        </a:rPr>
                        <a:t>called</a:t>
                      </a:r>
                      <a:endParaRPr lang="es-PE" sz="1400" b="0" i="0" u="none" strike="noStrike" dirty="0">
                        <a:solidFill>
                          <a:srgbClr val="000000"/>
                        </a:solidFill>
                        <a:effectLst/>
                        <a:latin typeface="Calibri" pitchFamily="34" charset="0"/>
                        <a:cs typeface="Calibri" pitchFamily="34" charset="0"/>
                      </a:endParaRPr>
                    </a:p>
                  </a:txBody>
                  <a:tcPr marL="85719"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PE" sz="1400" b="0" i="0" u="none" strike="noStrike" dirty="0" smtClean="0">
                          <a:solidFill>
                            <a:srgbClr val="000000"/>
                          </a:solidFill>
                          <a:effectLst/>
                          <a:latin typeface="Calibri" pitchFamily="34" charset="0"/>
                          <a:cs typeface="Calibri" pitchFamily="34" charset="0"/>
                        </a:rPr>
                        <a:t>400</a:t>
                      </a:r>
                      <a:endParaRPr lang="es-PE" sz="1400" b="0" i="0" u="none" strike="noStrike" dirty="0">
                        <a:solidFill>
                          <a:srgbClr val="000000"/>
                        </a:solidFill>
                        <a:effectLst/>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noProof="0" dirty="0" smtClean="0">
                          <a:solidFill>
                            <a:schemeClr val="tx1"/>
                          </a:solidFill>
                          <a:latin typeface="Calibri" pitchFamily="34" charset="0"/>
                          <a:cs typeface="Calibri" pitchFamily="34" charset="0"/>
                        </a:rPr>
                        <a:t>IV QT 2012</a:t>
                      </a:r>
                      <a:endParaRPr lang="en-US" sz="1400" b="0" i="0" u="none" strike="noStrike" noProof="0" dirty="0">
                        <a:solidFill>
                          <a:schemeClr val="tx1"/>
                        </a:solidFill>
                        <a:latin typeface="Calibri" pitchFamily="34" charset="0"/>
                        <a:cs typeface="Calibri" pitchFamily="34" charset="0"/>
                      </a:endParaRPr>
                    </a:p>
                  </a:txBody>
                  <a:tcPr marL="9524" marR="9524" marT="9526"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Box 4"/>
          <p:cNvSpPr txBox="1">
            <a:spLocks noChangeArrowheads="1"/>
          </p:cNvSpPr>
          <p:nvPr/>
        </p:nvSpPr>
        <p:spPr bwMode="auto">
          <a:xfrm>
            <a:off x="251520" y="404664"/>
            <a:ext cx="5405040" cy="400110"/>
          </a:xfrm>
          <a:prstGeom prst="rect">
            <a:avLst/>
          </a:prstGeom>
          <a:noFill/>
          <a:ln w="9525" algn="ctr">
            <a:noFill/>
            <a:miter lim="800000"/>
            <a:headEnd/>
            <a:tailEnd/>
          </a:ln>
        </p:spPr>
        <p:txBody>
          <a:bodyPr wrap="square">
            <a:spAutoFit/>
          </a:bodyPr>
          <a:lstStyle/>
          <a:p>
            <a:pPr eaLnBrk="0" hangingPunct="0">
              <a:spcBef>
                <a:spcPts val="2400"/>
              </a:spcBef>
            </a:pPr>
            <a:r>
              <a:rPr lang="en-US" b="1" dirty="0" smtClean="0">
                <a:solidFill>
                  <a:srgbClr val="000000"/>
                </a:solidFill>
                <a:latin typeface="Calibri" pitchFamily="34" charset="0"/>
                <a:cs typeface="Calibri" pitchFamily="34" charset="0"/>
              </a:rPr>
              <a:t>ENERGY PROJECTS PORTFOLIO  </a:t>
            </a:r>
            <a:endParaRPr lang="en-US"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838150623"/>
      </p:ext>
    </p:extLst>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4"/>
          <p:cNvSpPr txBox="1">
            <a:spLocks noChangeArrowheads="1"/>
          </p:cNvSpPr>
          <p:nvPr/>
        </p:nvSpPr>
        <p:spPr bwMode="auto">
          <a:xfrm>
            <a:off x="323528" y="260648"/>
            <a:ext cx="3240360" cy="707886"/>
          </a:xfrm>
          <a:prstGeom prst="rect">
            <a:avLst/>
          </a:prstGeom>
          <a:noFill/>
          <a:ln w="9525" algn="ctr">
            <a:noFill/>
            <a:miter lim="800000"/>
            <a:headEnd/>
            <a:tailEnd/>
          </a:ln>
        </p:spPr>
        <p:txBody>
          <a:bodyPr wrap="square">
            <a:spAutoFit/>
          </a:bodyPr>
          <a:lstStyle/>
          <a:p>
            <a:pPr lvl="0" eaLnBrk="0" hangingPunct="0">
              <a:spcBef>
                <a:spcPts val="2400"/>
              </a:spcBef>
            </a:pPr>
            <a:r>
              <a:rPr lang="en-US" b="1" dirty="0" smtClean="0">
                <a:solidFill>
                  <a:srgbClr val="000000"/>
                </a:solidFill>
                <a:latin typeface="Calibri" pitchFamily="34" charset="0"/>
                <a:cs typeface="Calibri" pitchFamily="34" charset="0"/>
              </a:rPr>
              <a:t>AIRPORT AND PORT PROJECTS PORTFOLIO </a:t>
            </a:r>
            <a:endParaRPr lang="en-US" b="1" dirty="0">
              <a:solidFill>
                <a:srgbClr val="000000"/>
              </a:solidFill>
              <a:latin typeface="Calibri" pitchFamily="34" charset="0"/>
              <a:cs typeface="Calibri"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xmlns="" val="602933449"/>
              </p:ext>
            </p:extLst>
          </p:nvPr>
        </p:nvGraphicFramePr>
        <p:xfrm>
          <a:off x="323850" y="1857364"/>
          <a:ext cx="8569325" cy="2651756"/>
        </p:xfrm>
        <a:graphic>
          <a:graphicData uri="http://schemas.openxmlformats.org/drawingml/2006/table">
            <a:tbl>
              <a:tblPr/>
              <a:tblGrid>
                <a:gridCol w="3307459"/>
                <a:gridCol w="1759620"/>
                <a:gridCol w="2008480"/>
                <a:gridCol w="1493766"/>
              </a:tblGrid>
              <a:tr h="792178">
                <a:tc>
                  <a:txBody>
                    <a:bodyPr/>
                    <a:lstStyle/>
                    <a:p>
                      <a:pPr algn="l"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kern="1200" cap="none" normalizeH="0" baseline="0" noProof="0" dirty="0" smtClean="0">
                          <a:ln>
                            <a:noFill/>
                          </a:ln>
                          <a:solidFill>
                            <a:srgbClr val="FFFFFF"/>
                          </a:solidFill>
                          <a:effectLst/>
                          <a:latin typeface="Calibri" pitchFamily="34" charset="0"/>
                          <a:ea typeface="+mn-ea"/>
                          <a:cs typeface="Calibri" pitchFamily="34" charset="0"/>
                        </a:rPr>
                        <a:t>CURRENT              STATUS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ESTIMATED INVESTMENT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US$ MILLION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 VAT not included)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PLANNED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rgbClr val="FFFFFF"/>
                          </a:solidFill>
                          <a:effectLst/>
                          <a:latin typeface="Calibri" pitchFamily="34" charset="0"/>
                          <a:cs typeface="Calibri" pitchFamily="34" charset="0"/>
                        </a:rPr>
                        <a:t>AWARD DATE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471472">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lang="en-US" sz="1400" b="0" i="0" u="none" strike="noStrike" kern="1200" noProof="0" dirty="0" smtClean="0">
                          <a:solidFill>
                            <a:schemeClr val="tx1"/>
                          </a:solidFill>
                          <a:latin typeface="Calibri" pitchFamily="34" charset="0"/>
                          <a:ea typeface="+mn-ea"/>
                          <a:cs typeface="Calibri" pitchFamily="34" charset="0"/>
                        </a:rPr>
                        <a:t>1. New</a:t>
                      </a:r>
                      <a:r>
                        <a:rPr lang="en-US" sz="1400" b="0" i="0" u="none" strike="noStrike" kern="1200" baseline="0" noProof="0" dirty="0" smtClean="0">
                          <a:solidFill>
                            <a:schemeClr val="tx1"/>
                          </a:solidFill>
                          <a:latin typeface="Calibri" pitchFamily="34" charset="0"/>
                          <a:ea typeface="+mn-ea"/>
                          <a:cs typeface="Calibri" pitchFamily="34" charset="0"/>
                        </a:rPr>
                        <a:t> international airport of </a:t>
                      </a:r>
                      <a:r>
                        <a:rPr lang="en-US" sz="1400" b="0" i="0" u="none" strike="noStrike" kern="1200" baseline="0" noProof="0" dirty="0" err="1" smtClean="0">
                          <a:solidFill>
                            <a:schemeClr val="tx1"/>
                          </a:solidFill>
                          <a:latin typeface="Calibri" pitchFamily="34" charset="0"/>
                          <a:ea typeface="+mn-ea"/>
                          <a:cs typeface="Calibri" pitchFamily="34" charset="0"/>
                        </a:rPr>
                        <a:t>Chinchero</a:t>
                      </a:r>
                      <a:r>
                        <a:rPr lang="en-US" sz="1400" b="0" i="0" u="none" strike="noStrike" kern="1200" baseline="0" noProof="0" dirty="0" smtClean="0">
                          <a:solidFill>
                            <a:schemeClr val="tx1"/>
                          </a:solidFill>
                          <a:latin typeface="Calibri" pitchFamily="34" charset="0"/>
                          <a:ea typeface="+mn-ea"/>
                          <a:cs typeface="Calibri" pitchFamily="34" charset="0"/>
                        </a:rPr>
                        <a:t> –Cusco</a:t>
                      </a:r>
                      <a:endParaRPr lang="en-US" sz="1400" b="0" i="0" u="none" strike="noStrike" kern="1200" noProof="0" dirty="0" smtClean="0">
                        <a:solidFill>
                          <a:schemeClr val="tx1"/>
                        </a:solidFill>
                        <a:latin typeface="Calibri" pitchFamily="34" charset="0"/>
                        <a:ea typeface="+mn-ea"/>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marL="72000" algn="ctr"/>
                      <a:r>
                        <a:rPr lang="en-US" sz="1400" noProof="0" dirty="0" smtClean="0">
                          <a:latin typeface="Calibri" pitchFamily="34" charset="0"/>
                          <a:cs typeface="Calibri" pitchFamily="34" charset="0"/>
                        </a:rPr>
                        <a:t>The call</a:t>
                      </a:r>
                      <a:r>
                        <a:rPr lang="en-US" sz="1400" baseline="0" noProof="0" dirty="0" smtClean="0">
                          <a:latin typeface="Calibri" pitchFamily="34" charset="0"/>
                          <a:cs typeface="Calibri" pitchFamily="34" charset="0"/>
                        </a:rPr>
                        <a:t> for tender    was made</a:t>
                      </a:r>
                      <a:endParaRPr lang="en-US" sz="1400" noProof="0" dirty="0">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420.0</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 IV  QT 2013</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a:noFill/>
                    </a:lnT>
                    <a:lnB w="6350" cap="flat" cmpd="sng" algn="ctr">
                      <a:solidFill>
                        <a:schemeClr val="tx1"/>
                      </a:solidFill>
                      <a:prstDash val="sysDash"/>
                      <a:round/>
                      <a:headEnd type="none" w="med" len="med"/>
                      <a:tailEnd type="none" w="med" len="med"/>
                    </a:lnB>
                  </a:tcPr>
                </a:tc>
              </a:tr>
              <a:tr h="596018">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lang="en-US" sz="1400" b="0" i="0" u="none" strike="noStrike" kern="1200" noProof="0" dirty="0" smtClean="0">
                          <a:solidFill>
                            <a:schemeClr val="tx1"/>
                          </a:solidFill>
                          <a:latin typeface="Calibri" pitchFamily="34" charset="0"/>
                          <a:ea typeface="+mn-ea"/>
                          <a:cs typeface="Calibri" pitchFamily="34" charset="0"/>
                        </a:rPr>
                        <a:t>2. General San Martin port terminal</a:t>
                      </a: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marL="72000" algn="ctr"/>
                      <a:r>
                        <a:rPr lang="en-US" sz="1400" noProof="0" dirty="0" smtClean="0">
                          <a:latin typeface="Calibri" pitchFamily="34" charset="0"/>
                          <a:cs typeface="Calibri" pitchFamily="34" charset="0"/>
                        </a:rPr>
                        <a:t>Th</a:t>
                      </a:r>
                      <a:r>
                        <a:rPr lang="en-US" sz="1400" baseline="0" noProof="0" dirty="0" smtClean="0">
                          <a:latin typeface="Calibri" pitchFamily="34" charset="0"/>
                          <a:cs typeface="Calibri" pitchFamily="34" charset="0"/>
                        </a:rPr>
                        <a:t>e called for tender was made</a:t>
                      </a:r>
                      <a:endParaRPr lang="en-US" sz="1400" noProof="0" dirty="0">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101.4</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I QT 2013</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bg1">
                        <a:lumMod val="95000"/>
                      </a:schemeClr>
                    </a:solidFill>
                  </a:tcPr>
                </a:tc>
              </a:tr>
              <a:tr h="792088">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lang="en-US" sz="1400" b="0" i="0" u="none" strike="noStrike" noProof="0" dirty="0" smtClean="0">
                          <a:solidFill>
                            <a:schemeClr val="tx1"/>
                          </a:solidFill>
                          <a:latin typeface="Calibri" pitchFamily="34" charset="0"/>
                          <a:cs typeface="Calibri" pitchFamily="34" charset="0"/>
                        </a:rPr>
                        <a:t>3. Upgrading and maintenance of navigability conditions of Rivers Huallaga, Ucayali, </a:t>
                      </a:r>
                      <a:r>
                        <a:rPr lang="en-US" sz="1400" b="0" i="0" u="none" strike="noStrike" noProof="0" dirty="0" err="1" smtClean="0">
                          <a:solidFill>
                            <a:schemeClr val="tx1"/>
                          </a:solidFill>
                          <a:latin typeface="Calibri" pitchFamily="34" charset="0"/>
                          <a:cs typeface="Calibri" pitchFamily="34" charset="0"/>
                        </a:rPr>
                        <a:t>Marañon</a:t>
                      </a:r>
                      <a:r>
                        <a:rPr lang="en-US" sz="1400" b="0" i="0" u="none" strike="noStrike" noProof="0" dirty="0" smtClean="0">
                          <a:solidFill>
                            <a:schemeClr val="tx1"/>
                          </a:solidFill>
                          <a:latin typeface="Calibri" pitchFamily="34" charset="0"/>
                          <a:cs typeface="Calibri" pitchFamily="34" charset="0"/>
                        </a:rPr>
                        <a:t> and</a:t>
                      </a:r>
                      <a:r>
                        <a:rPr lang="en-US" sz="1400" b="0" i="0" u="none" strike="noStrike" baseline="0" noProof="0" dirty="0" smtClean="0">
                          <a:solidFill>
                            <a:schemeClr val="tx1"/>
                          </a:solidFill>
                          <a:latin typeface="Calibri" pitchFamily="34" charset="0"/>
                          <a:cs typeface="Calibri" pitchFamily="34" charset="0"/>
                        </a:rPr>
                        <a:t> </a:t>
                      </a:r>
                      <a:r>
                        <a:rPr lang="en-US" sz="1400" b="0" i="0" u="none" strike="noStrike" noProof="0" dirty="0" smtClean="0">
                          <a:solidFill>
                            <a:schemeClr val="tx1"/>
                          </a:solidFill>
                          <a:latin typeface="Calibri" pitchFamily="34" charset="0"/>
                          <a:cs typeface="Calibri" pitchFamily="34" charset="0"/>
                        </a:rPr>
                        <a:t> Amazonas</a:t>
                      </a:r>
                      <a:endParaRPr lang="en-US" sz="1400" b="0" i="0" u="none" strike="noStrike" kern="1200" noProof="0" dirty="0" smtClean="0">
                        <a:solidFill>
                          <a:schemeClr val="tx1"/>
                        </a:solidFill>
                        <a:latin typeface="Calibri" pitchFamily="34" charset="0"/>
                        <a:ea typeface="+mn-ea"/>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ctr"/>
                      <a:r>
                        <a:rPr lang="en-US" sz="1400" noProof="0" dirty="0" smtClean="0">
                          <a:latin typeface="Calibri" pitchFamily="34" charset="0"/>
                          <a:cs typeface="Calibri" pitchFamily="34" charset="0"/>
                        </a:rPr>
                        <a:t>To be called</a:t>
                      </a:r>
                      <a:endParaRPr lang="en-US" sz="1400" noProof="0" dirty="0">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58.4</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II QT 2013</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78757492"/>
      </p:ext>
    </p:extLst>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1208066836"/>
              </p:ext>
            </p:extLst>
          </p:nvPr>
        </p:nvGraphicFramePr>
        <p:xfrm>
          <a:off x="500034" y="2003110"/>
          <a:ext cx="8215313" cy="2878377"/>
        </p:xfrm>
        <a:graphic>
          <a:graphicData uri="http://schemas.openxmlformats.org/drawingml/2006/table">
            <a:tbl>
              <a:tblPr/>
              <a:tblGrid>
                <a:gridCol w="3394442"/>
                <a:gridCol w="1787525"/>
                <a:gridCol w="1318054"/>
                <a:gridCol w="1715292"/>
              </a:tblGrid>
              <a:tr h="993842">
                <a:tc>
                  <a:txBody>
                    <a:bodyPr/>
                    <a:lstStyle/>
                    <a:p>
                      <a:pPr algn="l"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CURRENT STATUS</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ESTIMATED</a:t>
                      </a:r>
                      <a:r>
                        <a:rPr lang="en-US" sz="1400" b="1" i="0" u="none" strike="noStrike" baseline="0" noProof="0" dirty="0" smtClean="0">
                          <a:solidFill>
                            <a:srgbClr val="FFFFFF"/>
                          </a:solidFill>
                          <a:latin typeface="Calibri" pitchFamily="34" charset="0"/>
                          <a:cs typeface="Calibri" pitchFamily="34" charset="0"/>
                        </a:rPr>
                        <a:t> INVESTMENT</a:t>
                      </a:r>
                      <a:endParaRPr lang="en-US" sz="1400" b="1" i="0" u="none" strike="noStrike" noProof="0" dirty="0" smtClean="0">
                        <a:solidFill>
                          <a:srgbClr val="FFFFFF"/>
                        </a:solidFill>
                        <a:latin typeface="Calibri" pitchFamily="34" charset="0"/>
                        <a:cs typeface="Calibri" pitchFamily="34" charset="0"/>
                      </a:endParaRPr>
                    </a:p>
                    <a:p>
                      <a:pPr algn="ctr" rtl="0" fontAlgn="ctr"/>
                      <a:r>
                        <a:rPr lang="en-US" sz="1400" b="1" i="0" u="none" strike="noStrike" noProof="0" dirty="0" smtClean="0">
                          <a:solidFill>
                            <a:srgbClr val="FFFFFF"/>
                          </a:solidFill>
                          <a:latin typeface="Calibri" pitchFamily="34" charset="0"/>
                          <a:cs typeface="Calibri" pitchFamily="34" charset="0"/>
                        </a:rPr>
                        <a:t>US$ MILLION </a:t>
                      </a:r>
                    </a:p>
                    <a:p>
                      <a:pPr algn="ctr" rtl="0" fontAlgn="ctr"/>
                      <a:r>
                        <a:rPr lang="en-US" sz="1200" b="1" i="0" u="none" strike="noStrike" noProof="0" dirty="0" smtClean="0">
                          <a:solidFill>
                            <a:srgbClr val="FFFFFF"/>
                          </a:solidFill>
                          <a:latin typeface="Calibri" pitchFamily="34" charset="0"/>
                          <a:cs typeface="Calibri" pitchFamily="34" charset="0"/>
                        </a:rPr>
                        <a:t>(VAT</a:t>
                      </a:r>
                      <a:r>
                        <a:rPr lang="en-US" sz="1200" b="1" i="0" u="none" strike="noStrike" baseline="0" noProof="0" dirty="0" smtClean="0">
                          <a:solidFill>
                            <a:srgbClr val="FFFFFF"/>
                          </a:solidFill>
                          <a:latin typeface="Calibri" pitchFamily="34" charset="0"/>
                          <a:cs typeface="Calibri" pitchFamily="34" charset="0"/>
                        </a:rPr>
                        <a:t> </a:t>
                      </a:r>
                      <a:r>
                        <a:rPr lang="en-US" sz="1200" b="1" i="0" u="none" strike="noStrike" noProof="0" dirty="0" smtClean="0">
                          <a:solidFill>
                            <a:srgbClr val="FFFFFF"/>
                          </a:solidFill>
                          <a:latin typeface="Calibri" pitchFamily="34" charset="0"/>
                          <a:cs typeface="Calibri" pitchFamily="34" charset="0"/>
                        </a:rPr>
                        <a:t>not included)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PLANNED </a:t>
                      </a:r>
                    </a:p>
                    <a:p>
                      <a:pPr algn="ctr" rtl="0" fontAlgn="ctr"/>
                      <a:r>
                        <a:rPr lang="en-US" sz="1400" b="1" i="0" u="none" strike="noStrike" noProof="0" dirty="0" smtClean="0">
                          <a:solidFill>
                            <a:srgbClr val="FFFFFF"/>
                          </a:solidFill>
                          <a:latin typeface="Calibri" pitchFamily="34" charset="0"/>
                          <a:cs typeface="Calibri" pitchFamily="34" charset="0"/>
                        </a:rPr>
                        <a:t>AWARD DATE</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r>
              <a:tr h="818954">
                <a:tc>
                  <a:txBody>
                    <a:bodyPr/>
                    <a:lstStyle/>
                    <a:p>
                      <a:pPr algn="l" fontAlgn="ctr"/>
                      <a:r>
                        <a:rPr lang="en-US" sz="1400" b="0" i="0" u="none" strike="noStrike" noProof="0" dirty="0" smtClean="0">
                          <a:solidFill>
                            <a:schemeClr val="tx1"/>
                          </a:solidFill>
                          <a:latin typeface="Calibri" pitchFamily="34" charset="0"/>
                          <a:cs typeface="Calibri" pitchFamily="34" charset="0"/>
                        </a:rPr>
                        <a:t>1. 899-915 MHz and 944 - 960 MHz Bands in Lima and Callao; and, 902 - 915 MHz  and 947 - 960 MHz Bands for the rest of the country.</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72000" algn="ctr" defTabSz="914400" rtl="0" eaLnBrk="1" fontAlgn="ctr" latinLnBrk="0" hangingPunct="1"/>
                      <a:r>
                        <a:rPr lang="en-US" sz="1400" kern="1200" dirty="0" smtClean="0">
                          <a:solidFill>
                            <a:schemeClr val="tx1"/>
                          </a:solidFill>
                          <a:latin typeface="Calibri" pitchFamily="34" charset="0"/>
                          <a:ea typeface="+mn-ea"/>
                          <a:cs typeface="Calibri" pitchFamily="34" charset="0"/>
                        </a:rPr>
                        <a:t>The call for tender    was made</a:t>
                      </a: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343.4</a:t>
                      </a: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III QT </a:t>
                      </a:r>
                      <a:r>
                        <a:rPr lang="en-US" sz="1400" b="0" i="0" u="none" strike="noStrike" baseline="0" noProof="0" dirty="0" smtClean="0">
                          <a:solidFill>
                            <a:schemeClr val="tx1"/>
                          </a:solidFill>
                          <a:latin typeface="Calibri" pitchFamily="34" charset="0"/>
                          <a:cs typeface="Calibri" pitchFamily="34" charset="0"/>
                        </a:rPr>
                        <a:t> </a:t>
                      </a:r>
                      <a:r>
                        <a:rPr lang="en-US" sz="1400" b="0" i="0" u="none" strike="noStrike" noProof="0" dirty="0" smtClean="0">
                          <a:solidFill>
                            <a:schemeClr val="tx1"/>
                          </a:solidFill>
                          <a:latin typeface="Calibri" pitchFamily="34" charset="0"/>
                          <a:cs typeface="Calibri" pitchFamily="34" charset="0"/>
                        </a:rPr>
                        <a:t>2012</a:t>
                      </a: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648072">
                <a:tc>
                  <a:txBody>
                    <a:bodyPr/>
                    <a:lstStyle/>
                    <a:p>
                      <a:pPr algn="l" fontAlgn="ctr"/>
                      <a:r>
                        <a:rPr lang="en-US" sz="1400" b="0" i="0" u="none" strike="noStrike" noProof="0" dirty="0" smtClean="0">
                          <a:solidFill>
                            <a:schemeClr val="tx1"/>
                          </a:solidFill>
                          <a:latin typeface="Calibri" pitchFamily="34" charset="0"/>
                          <a:cs typeface="Calibri" pitchFamily="34" charset="0"/>
                        </a:rPr>
                        <a:t>2. 1710</a:t>
                      </a:r>
                      <a:r>
                        <a:rPr lang="en-US" sz="1400" b="0" i="0" u="none" strike="noStrike" baseline="0" noProof="0" dirty="0" smtClean="0">
                          <a:solidFill>
                            <a:schemeClr val="tx1"/>
                          </a:solidFill>
                          <a:latin typeface="Calibri" pitchFamily="34" charset="0"/>
                          <a:cs typeface="Calibri" pitchFamily="34" charset="0"/>
                        </a:rPr>
                        <a:t> – 1770 MHz and 2110 – 2170 MHz </a:t>
                      </a:r>
                      <a:r>
                        <a:rPr lang="en-US" sz="1400" b="0" i="0" u="none" strike="noStrike" noProof="0" dirty="0" smtClean="0">
                          <a:solidFill>
                            <a:schemeClr val="tx1"/>
                          </a:solidFill>
                          <a:latin typeface="Calibri" pitchFamily="34" charset="0"/>
                          <a:cs typeface="Calibri" pitchFamily="34" charset="0"/>
                        </a:rPr>
                        <a:t>Band </a:t>
                      </a:r>
                      <a:r>
                        <a:rPr lang="en-US" sz="1400" b="0" i="0" u="none" strike="noStrike" baseline="0" noProof="0" dirty="0" smtClean="0">
                          <a:solidFill>
                            <a:schemeClr val="tx1"/>
                          </a:solidFill>
                          <a:latin typeface="Calibri" pitchFamily="34" charset="0"/>
                          <a:cs typeface="Calibri" pitchFamily="34" charset="0"/>
                        </a:rPr>
                        <a:t>Nationwide </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2000" marR="0" indent="0" algn="ctr" defTabSz="914400" rtl="0" eaLnBrk="1" fontAlgn="ctr" latinLnBrk="0" hangingPunct="1">
                        <a:lnSpc>
                          <a:spcPct val="100000"/>
                        </a:lnSpc>
                        <a:spcBef>
                          <a:spcPts val="0"/>
                        </a:spcBef>
                        <a:spcAft>
                          <a:spcPts val="0"/>
                        </a:spcAft>
                        <a:buClrTx/>
                        <a:buSzTx/>
                        <a:buFontTx/>
                        <a:buNone/>
                        <a:tabLst/>
                        <a:defRPr/>
                      </a:pPr>
                      <a:r>
                        <a:rPr lang="en-US" sz="1400" kern="1200" dirty="0" smtClean="0">
                          <a:solidFill>
                            <a:schemeClr val="tx1"/>
                          </a:solidFill>
                          <a:latin typeface="Calibri" pitchFamily="34" charset="0"/>
                          <a:ea typeface="+mn-ea"/>
                          <a:cs typeface="Calibri" pitchFamily="34" charset="0"/>
                        </a:rPr>
                        <a:t>The call for tender    was made</a:t>
                      </a: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To be          defined</a:t>
                      </a: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IV QT 2012</a:t>
                      </a:r>
                    </a:p>
                  </a:txBody>
                  <a:tcPr marL="0" marR="0" marT="0" marB="0" anchor="ctr">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7509">
                <a:tc>
                  <a:txBody>
                    <a:bodyPr/>
                    <a:lstStyle/>
                    <a:p>
                      <a:pPr algn="l" fontAlgn="ctr"/>
                      <a:r>
                        <a:rPr lang="en-US" sz="1400" b="0" i="0" u="none" strike="noStrike" noProof="0" dirty="0" smtClean="0">
                          <a:solidFill>
                            <a:schemeClr val="tx1"/>
                          </a:solidFill>
                          <a:latin typeface="Calibri" pitchFamily="34" charset="0"/>
                          <a:cs typeface="Calibri" pitchFamily="34" charset="0"/>
                        </a:rPr>
                        <a:t>3.  National optical</a:t>
                      </a:r>
                      <a:r>
                        <a:rPr lang="en-US" sz="1400" b="0" i="0" u="none" strike="noStrike" baseline="0" noProof="0" dirty="0" smtClean="0">
                          <a:solidFill>
                            <a:schemeClr val="tx1"/>
                          </a:solidFill>
                          <a:latin typeface="Calibri" pitchFamily="34" charset="0"/>
                          <a:cs typeface="Calibri" pitchFamily="34" charset="0"/>
                        </a:rPr>
                        <a:t> fiber backbone network</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2000" algn="ctr" defTabSz="914400" rtl="0" eaLnBrk="1" fontAlgn="ctr" latinLnBrk="0" hangingPunct="1"/>
                      <a:r>
                        <a:rPr lang="en-US" sz="1400" kern="1200" dirty="0" smtClean="0">
                          <a:solidFill>
                            <a:schemeClr val="tx1"/>
                          </a:solidFill>
                          <a:latin typeface="Calibri" pitchFamily="34" charset="0"/>
                          <a:ea typeface="+mn-ea"/>
                          <a:cs typeface="Calibri" pitchFamily="34" charset="0"/>
                        </a:rPr>
                        <a:t>To be called</a:t>
                      </a: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420.0 *</a:t>
                      </a: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IV QT 2013</a:t>
                      </a:r>
                    </a:p>
                  </a:txBody>
                  <a:tcPr marL="0" marR="0" marT="0" marB="0" anchor="ctr">
                    <a:lnL>
                      <a:noFill/>
                    </a:lnL>
                    <a:lnR>
                      <a:noFill/>
                    </a:ln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2768" name="Text Box 4"/>
          <p:cNvSpPr txBox="1">
            <a:spLocks noChangeArrowheads="1"/>
          </p:cNvSpPr>
          <p:nvPr/>
        </p:nvSpPr>
        <p:spPr bwMode="auto">
          <a:xfrm>
            <a:off x="395536" y="260648"/>
            <a:ext cx="3203848" cy="707886"/>
          </a:xfrm>
          <a:prstGeom prst="rect">
            <a:avLst/>
          </a:prstGeom>
          <a:noFill/>
          <a:ln w="9525" algn="ctr">
            <a:noFill/>
            <a:miter lim="800000"/>
            <a:headEnd/>
            <a:tailEnd/>
          </a:ln>
        </p:spPr>
        <p:txBody>
          <a:bodyPr wrap="square">
            <a:spAutoFit/>
          </a:bodyPr>
          <a:lstStyle/>
          <a:p>
            <a:pPr eaLnBrk="0" hangingPunct="0">
              <a:spcBef>
                <a:spcPts val="2400"/>
              </a:spcBef>
            </a:pPr>
            <a:r>
              <a:rPr lang="en-US" b="1" dirty="0">
                <a:solidFill>
                  <a:srgbClr val="000000"/>
                </a:solidFill>
                <a:latin typeface="Calibri" pitchFamily="34" charset="0"/>
                <a:cs typeface="Calibri" pitchFamily="34" charset="0"/>
              </a:rPr>
              <a:t>TELECOMMUNICATION PROJECTS PORTFOLIO</a:t>
            </a:r>
          </a:p>
        </p:txBody>
      </p:sp>
      <p:sp>
        <p:nvSpPr>
          <p:cNvPr id="4" name="3 CuadroTexto"/>
          <p:cNvSpPr txBox="1"/>
          <p:nvPr/>
        </p:nvSpPr>
        <p:spPr>
          <a:xfrm>
            <a:off x="571472" y="4929198"/>
            <a:ext cx="3857652" cy="230832"/>
          </a:xfrm>
          <a:prstGeom prst="rect">
            <a:avLst/>
          </a:prstGeom>
          <a:noFill/>
        </p:spPr>
        <p:txBody>
          <a:bodyPr wrap="square" rtlCol="0">
            <a:spAutoFit/>
          </a:bodyPr>
          <a:lstStyle/>
          <a:p>
            <a:r>
              <a:rPr lang="es-PE" sz="900" dirty="0" smtClean="0"/>
              <a:t>* VAT </a:t>
            </a:r>
            <a:r>
              <a:rPr lang="es-PE" sz="900" dirty="0" err="1" smtClean="0"/>
              <a:t>included</a:t>
            </a:r>
            <a:endParaRPr lang="es-PE" sz="900" dirty="0"/>
          </a:p>
        </p:txBody>
      </p:sp>
    </p:spTree>
    <p:extLst>
      <p:ext uri="{BB962C8B-B14F-4D97-AF65-F5344CB8AC3E}">
        <p14:creationId xmlns:p14="http://schemas.microsoft.com/office/powerpoint/2010/main" xmlns="" val="2367389374"/>
      </p:ext>
    </p:extLst>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01947" y="1916831"/>
            <a:ext cx="3888432" cy="4580413"/>
            <a:chOff x="-36512" y="1916832"/>
            <a:chExt cx="3888432" cy="4580413"/>
          </a:xfrm>
        </p:grpSpPr>
        <p:pic>
          <p:nvPicPr>
            <p:cNvPr id="184322" name="Picture 4" descr="C:\Users\rpinillos\AppData\Local\Microsoft\Windows\Temporary Internet Files\Content.Outlook\M3MPQMNT\Mapa_solo.jpg"/>
            <p:cNvPicPr>
              <a:picLocks noChangeAspect="1" noChangeArrowheads="1"/>
            </p:cNvPicPr>
            <p:nvPr/>
          </p:nvPicPr>
          <p:blipFill rotWithShape="1">
            <a:blip r:embed="rId3" cstate="print"/>
            <a:srcRect l="5154"/>
            <a:stretch/>
          </p:blipFill>
          <p:spPr bwMode="auto">
            <a:xfrm>
              <a:off x="74215" y="1916832"/>
              <a:ext cx="3777705" cy="4580413"/>
            </a:xfrm>
            <a:prstGeom prst="rect">
              <a:avLst/>
            </a:prstGeom>
            <a:noFill/>
            <a:ln w="9525">
              <a:noFill/>
              <a:miter lim="800000"/>
              <a:headEnd/>
              <a:tailEnd/>
            </a:ln>
          </p:spPr>
        </p:pic>
        <p:grpSp>
          <p:nvGrpSpPr>
            <p:cNvPr id="5" name="4 Grupo"/>
            <p:cNvGrpSpPr/>
            <p:nvPr/>
          </p:nvGrpSpPr>
          <p:grpSpPr>
            <a:xfrm>
              <a:off x="-36512" y="3738935"/>
              <a:ext cx="3423071" cy="2351385"/>
              <a:chOff x="-36512" y="3738935"/>
              <a:chExt cx="3423071" cy="2351385"/>
            </a:xfrm>
          </p:grpSpPr>
          <p:sp>
            <p:nvSpPr>
              <p:cNvPr id="9" name="8 Octágono"/>
              <p:cNvSpPr/>
              <p:nvPr/>
            </p:nvSpPr>
            <p:spPr>
              <a:xfrm flipH="1">
                <a:off x="885826" y="3842122"/>
                <a:ext cx="220662" cy="234950"/>
              </a:xfrm>
              <a:prstGeom prst="octagon">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solidFill>
                      <a:srgbClr val="FFFFFF"/>
                    </a:solidFill>
                  </a:rPr>
                  <a:t>1</a:t>
                </a:r>
              </a:p>
            </p:txBody>
          </p:sp>
          <p:sp>
            <p:nvSpPr>
              <p:cNvPr id="11" name="10 Octágono"/>
              <p:cNvSpPr/>
              <p:nvPr/>
            </p:nvSpPr>
            <p:spPr>
              <a:xfrm flipH="1">
                <a:off x="2188319" y="5553273"/>
                <a:ext cx="220663" cy="234950"/>
              </a:xfrm>
              <a:prstGeom prst="octagon">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solidFill>
                      <a:srgbClr val="FFFFFF"/>
                    </a:solidFill>
                  </a:rPr>
                  <a:t>2</a:t>
                </a:r>
              </a:p>
            </p:txBody>
          </p:sp>
          <p:grpSp>
            <p:nvGrpSpPr>
              <p:cNvPr id="184358" name="75 Grupo"/>
              <p:cNvGrpSpPr>
                <a:grpSpLocks/>
              </p:cNvGrpSpPr>
              <p:nvPr/>
            </p:nvGrpSpPr>
            <p:grpSpPr bwMode="auto">
              <a:xfrm>
                <a:off x="1259632" y="5752182"/>
                <a:ext cx="928687" cy="338138"/>
                <a:chOff x="1643042" y="5572140"/>
                <a:chExt cx="928694" cy="338690"/>
              </a:xfrm>
            </p:grpSpPr>
            <p:sp>
              <p:nvSpPr>
                <p:cNvPr id="13" name="12 CuadroTexto"/>
                <p:cNvSpPr txBox="1"/>
                <p:nvPr/>
              </p:nvSpPr>
              <p:spPr>
                <a:xfrm>
                  <a:off x="1643042" y="5715248"/>
                  <a:ext cx="571504" cy="195582"/>
                </a:xfrm>
                <a:prstGeom prst="rect">
                  <a:avLst/>
                </a:prstGeom>
                <a:solidFill>
                  <a:schemeClr val="accent5">
                    <a:lumMod val="90000"/>
                    <a:alpha val="2000"/>
                  </a:schemeClr>
                </a:solidFill>
              </p:spPr>
              <p:txBody>
                <a:bodyPr lIns="36000" tIns="36000" rIns="36000" bIns="36000">
                  <a:spAutoFit/>
                </a:bodyPr>
                <a:lstStyle/>
                <a:p>
                  <a:pPr algn="ctr">
                    <a:defRPr/>
                  </a:pPr>
                  <a:r>
                    <a:rPr lang="es-PE" sz="800" b="1" dirty="0">
                      <a:solidFill>
                        <a:srgbClr val="000000"/>
                      </a:solidFill>
                      <a:latin typeface="Arial Narrow" pitchFamily="34" charset="0"/>
                    </a:rPr>
                    <a:t>Arequipa </a:t>
                  </a:r>
                </a:p>
              </p:txBody>
            </p:sp>
            <p:cxnSp>
              <p:nvCxnSpPr>
                <p:cNvPr id="14" name="13 Conector recto"/>
                <p:cNvCxnSpPr/>
                <p:nvPr/>
              </p:nvCxnSpPr>
              <p:spPr>
                <a:xfrm>
                  <a:off x="2143108" y="5786803"/>
                  <a:ext cx="142876" cy="0"/>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2285984" y="5572140"/>
                  <a:ext cx="285752" cy="214663"/>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7" name="16 CuadroTexto"/>
              <p:cNvSpPr txBox="1"/>
              <p:nvPr/>
            </p:nvSpPr>
            <p:spPr bwMode="auto">
              <a:xfrm>
                <a:off x="-36512" y="3738935"/>
                <a:ext cx="642938" cy="195262"/>
              </a:xfrm>
              <a:prstGeom prst="rect">
                <a:avLst/>
              </a:prstGeom>
              <a:solidFill>
                <a:schemeClr val="accent5">
                  <a:lumMod val="90000"/>
                  <a:alpha val="2000"/>
                </a:schemeClr>
              </a:solidFill>
            </p:spPr>
            <p:txBody>
              <a:bodyPr lIns="36000" tIns="36000" rIns="36000" bIns="36000">
                <a:spAutoFit/>
              </a:bodyPr>
              <a:lstStyle/>
              <a:p>
                <a:pPr algn="ctr">
                  <a:defRPr/>
                </a:pPr>
                <a:r>
                  <a:rPr lang="es-PE" sz="800" b="1" dirty="0">
                    <a:solidFill>
                      <a:srgbClr val="000000"/>
                    </a:solidFill>
                    <a:latin typeface="Arial Narrow" pitchFamily="34" charset="0"/>
                  </a:rPr>
                  <a:t>La Libertad  </a:t>
                </a:r>
              </a:p>
            </p:txBody>
          </p:sp>
          <p:grpSp>
            <p:nvGrpSpPr>
              <p:cNvPr id="184365" name="58 Grupo"/>
              <p:cNvGrpSpPr>
                <a:grpSpLocks/>
              </p:cNvGrpSpPr>
              <p:nvPr/>
            </p:nvGrpSpPr>
            <p:grpSpPr bwMode="auto">
              <a:xfrm>
                <a:off x="534988" y="3810172"/>
                <a:ext cx="285750" cy="71237"/>
                <a:chOff x="642910" y="3429000"/>
                <a:chExt cx="285752" cy="71438"/>
              </a:xfrm>
            </p:grpSpPr>
            <p:cxnSp>
              <p:nvCxnSpPr>
                <p:cNvPr id="19" name="18 Conector recto"/>
                <p:cNvCxnSpPr/>
                <p:nvPr/>
              </p:nvCxnSpPr>
              <p:spPr>
                <a:xfrm>
                  <a:off x="785786" y="3429201"/>
                  <a:ext cx="142876" cy="71640"/>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42910" y="3429201"/>
                  <a:ext cx="142876" cy="1592"/>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 name="2 CuadroTexto"/>
              <p:cNvSpPr txBox="1"/>
              <p:nvPr/>
            </p:nvSpPr>
            <p:spPr>
              <a:xfrm>
                <a:off x="221257" y="4400423"/>
                <a:ext cx="741685" cy="400110"/>
              </a:xfrm>
              <a:prstGeom prst="rect">
                <a:avLst/>
              </a:prstGeom>
              <a:solidFill>
                <a:schemeClr val="bg1"/>
              </a:solidFill>
            </p:spPr>
            <p:txBody>
              <a:bodyPr wrap="square" rtlCol="0">
                <a:spAutoFit/>
              </a:bodyPr>
              <a:lstStyle/>
              <a:p>
                <a:r>
                  <a:rPr lang="en-US" sz="1000" b="1" dirty="0" smtClean="0">
                    <a:solidFill>
                      <a:srgbClr val="000000">
                        <a:lumMod val="85000"/>
                        <a:lumOff val="15000"/>
                      </a:srgbClr>
                    </a:solidFill>
                    <a:cs typeface="+mn-cs"/>
                  </a:rPr>
                  <a:t>PACIFIC</a:t>
                </a:r>
              </a:p>
              <a:p>
                <a:r>
                  <a:rPr lang="en-US" sz="1000" b="1" dirty="0" smtClean="0">
                    <a:solidFill>
                      <a:srgbClr val="000000">
                        <a:lumMod val="85000"/>
                        <a:lumOff val="15000"/>
                      </a:srgbClr>
                    </a:solidFill>
                    <a:cs typeface="+mn-cs"/>
                  </a:rPr>
                  <a:t> OCEAN </a:t>
                </a:r>
                <a:endParaRPr lang="en-US" sz="1000" b="1" dirty="0">
                  <a:solidFill>
                    <a:srgbClr val="000000">
                      <a:lumMod val="85000"/>
                      <a:lumOff val="15000"/>
                    </a:srgbClr>
                  </a:solidFill>
                  <a:cs typeface="+mn-cs"/>
                </a:endParaRPr>
              </a:p>
            </p:txBody>
          </p:sp>
          <p:sp>
            <p:nvSpPr>
              <p:cNvPr id="4" name="3 CuadroTexto"/>
              <p:cNvSpPr txBox="1"/>
              <p:nvPr/>
            </p:nvSpPr>
            <p:spPr>
              <a:xfrm>
                <a:off x="2686521" y="3741521"/>
                <a:ext cx="700038" cy="246221"/>
              </a:xfrm>
              <a:prstGeom prst="rect">
                <a:avLst/>
              </a:prstGeom>
              <a:solidFill>
                <a:schemeClr val="bg1"/>
              </a:solidFill>
            </p:spPr>
            <p:txBody>
              <a:bodyPr wrap="square" rtlCol="0">
                <a:spAutoFit/>
              </a:bodyPr>
              <a:lstStyle/>
              <a:p>
                <a:r>
                  <a:rPr lang="en-US" sz="1000" b="1" dirty="0" smtClean="0">
                    <a:solidFill>
                      <a:srgbClr val="000000">
                        <a:lumMod val="85000"/>
                        <a:lumOff val="15000"/>
                      </a:srgbClr>
                    </a:solidFill>
                    <a:cs typeface="+mn-cs"/>
                  </a:rPr>
                  <a:t>BRAZIL</a:t>
                </a:r>
                <a:endParaRPr lang="en-US" sz="1000" b="1" dirty="0">
                  <a:solidFill>
                    <a:srgbClr val="000000">
                      <a:lumMod val="85000"/>
                      <a:lumOff val="15000"/>
                    </a:srgbClr>
                  </a:solidFill>
                  <a:cs typeface="+mn-cs"/>
                </a:endParaRPr>
              </a:p>
            </p:txBody>
          </p:sp>
        </p:grpSp>
      </p:grpSp>
      <p:sp>
        <p:nvSpPr>
          <p:cNvPr id="184323" name="2 CuadroTexto"/>
          <p:cNvSpPr txBox="1">
            <a:spLocks noChangeArrowheads="1"/>
          </p:cNvSpPr>
          <p:nvPr/>
        </p:nvSpPr>
        <p:spPr bwMode="auto">
          <a:xfrm>
            <a:off x="214313" y="260648"/>
            <a:ext cx="4501703" cy="707886"/>
          </a:xfrm>
          <a:prstGeom prst="rect">
            <a:avLst/>
          </a:prstGeom>
          <a:noFill/>
          <a:ln w="9525">
            <a:noFill/>
            <a:miter lim="800000"/>
            <a:headEnd/>
            <a:tailEnd/>
          </a:ln>
        </p:spPr>
        <p:txBody>
          <a:bodyPr wrap="square">
            <a:spAutoFit/>
          </a:bodyPr>
          <a:lstStyle/>
          <a:p>
            <a:pPr eaLnBrk="0" hangingPunct="0"/>
            <a:r>
              <a:rPr lang="es-MX" b="1" dirty="0">
                <a:solidFill>
                  <a:srgbClr val="000000"/>
                </a:solidFill>
                <a:latin typeface="Calibri"/>
              </a:rPr>
              <a:t>AGRICULTURE AND IRRIGATION </a:t>
            </a:r>
            <a:r>
              <a:rPr lang="es-MX" b="1" dirty="0" smtClean="0">
                <a:solidFill>
                  <a:srgbClr val="000000"/>
                </a:solidFill>
                <a:latin typeface="Calibri"/>
              </a:rPr>
              <a:t>PROJECTS PORTFOLIO</a:t>
            </a:r>
            <a:endParaRPr lang="es-ES" b="1" dirty="0">
              <a:solidFill>
                <a:srgbClr val="000000"/>
              </a:solidFill>
              <a:latin typeface="Calibri"/>
            </a:endParaRPr>
          </a:p>
        </p:txBody>
      </p:sp>
      <p:graphicFrame>
        <p:nvGraphicFramePr>
          <p:cNvPr id="7" name="6 Tabla"/>
          <p:cNvGraphicFramePr>
            <a:graphicFrameLocks noGrp="1"/>
          </p:cNvGraphicFramePr>
          <p:nvPr>
            <p:extLst>
              <p:ext uri="{D42A27DB-BD31-4B8C-83A1-F6EECF244321}">
                <p14:modId xmlns:p14="http://schemas.microsoft.com/office/powerpoint/2010/main" xmlns="" val="602661555"/>
              </p:ext>
            </p:extLst>
          </p:nvPr>
        </p:nvGraphicFramePr>
        <p:xfrm>
          <a:off x="3066561" y="1696867"/>
          <a:ext cx="5963444" cy="1876149"/>
        </p:xfrm>
        <a:graphic>
          <a:graphicData uri="http://schemas.openxmlformats.org/drawingml/2006/table">
            <a:tbl>
              <a:tblPr/>
              <a:tblGrid>
                <a:gridCol w="2255783"/>
                <a:gridCol w="1370635"/>
                <a:gridCol w="1208806"/>
                <a:gridCol w="1128220"/>
              </a:tblGrid>
              <a:tr h="764185">
                <a:tc>
                  <a:txBody>
                    <a:bodyPr/>
                    <a:lstStyle/>
                    <a:p>
                      <a:pPr algn="ctr" rtl="0" fontAlgn="ctr"/>
                      <a:r>
                        <a:rPr lang="en-US" sz="1400" b="1" i="0" u="none" strike="noStrike" noProof="0" dirty="0" smtClean="0">
                          <a:solidFill>
                            <a:srgbClr val="FFFFFF"/>
                          </a:solidFill>
                          <a:latin typeface="Calibri" pitchFamily="34" charset="0"/>
                          <a:cs typeface="Calibri" pitchFamily="34" charset="0"/>
                        </a:rPr>
                        <a:t>PROJECTS</a:t>
                      </a:r>
                      <a:endParaRPr lang="en-US" sz="1400" b="1" i="0" u="none" strike="noStrike" noProof="0" dirty="0">
                        <a:solidFill>
                          <a:srgbClr val="FFFFFF"/>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tx1"/>
                    </a:solidFill>
                  </a:tcPr>
                </a:tc>
                <a:tc>
                  <a:txBody>
                    <a:bodyPr/>
                    <a:lstStyle/>
                    <a:p>
                      <a:pPr algn="ctr" fontAlgn="ctr"/>
                      <a:r>
                        <a:rPr lang="en-US" sz="1400" b="1" i="0" u="none" strike="noStrike" noProof="0" dirty="0" smtClean="0">
                          <a:solidFill>
                            <a:srgbClr val="FFFFFF"/>
                          </a:solidFill>
                          <a:latin typeface="Calibri" pitchFamily="34" charset="0"/>
                          <a:cs typeface="Calibri" pitchFamily="34" charset="0"/>
                        </a:rPr>
                        <a:t>CURRENT</a:t>
                      </a:r>
                      <a:r>
                        <a:rPr lang="en-US" sz="1400" b="1" i="0" u="none" strike="noStrike" baseline="0" noProof="0" dirty="0" smtClean="0">
                          <a:solidFill>
                            <a:srgbClr val="FFFFFF"/>
                          </a:solidFill>
                          <a:latin typeface="Calibri" pitchFamily="34" charset="0"/>
                          <a:cs typeface="Calibri" pitchFamily="34" charset="0"/>
                        </a:rPr>
                        <a:t>    STATUS</a:t>
                      </a:r>
                      <a:endParaRPr lang="en-US" sz="1400" b="1" i="0" u="none" strike="noStrike" noProof="0" dirty="0">
                        <a:solidFill>
                          <a:srgbClr val="FFFFFF"/>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tx1"/>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ESTIMATED INVESTMENT</a:t>
                      </a:r>
                    </a:p>
                    <a:p>
                      <a:pPr algn="ctr" rtl="0" fontAlgn="ctr"/>
                      <a:r>
                        <a:rPr lang="en-US" sz="1400" b="1" i="0" u="none" strike="noStrike" noProof="0" dirty="0" smtClean="0">
                          <a:solidFill>
                            <a:srgbClr val="FFFFFF"/>
                          </a:solidFill>
                          <a:latin typeface="Calibri" pitchFamily="34" charset="0"/>
                          <a:cs typeface="Calibri" pitchFamily="34" charset="0"/>
                        </a:rPr>
                        <a:t> US$  MILLION</a:t>
                      </a:r>
                    </a:p>
                    <a:p>
                      <a:pPr algn="ctr" rtl="0" fontAlgn="ctr"/>
                      <a:r>
                        <a:rPr lang="en-US" sz="1200" b="1" i="0" u="none" strike="noStrike" noProof="0" dirty="0" smtClean="0">
                          <a:solidFill>
                            <a:srgbClr val="FFFFFF"/>
                          </a:solidFill>
                          <a:latin typeface="Calibri" pitchFamily="34" charset="0"/>
                          <a:cs typeface="Calibri" pitchFamily="34" charset="0"/>
                        </a:rPr>
                        <a:t>(VAT not included)</a:t>
                      </a:r>
                      <a:endParaRPr lang="en-US" sz="1200" b="1" i="0" u="none" strike="noStrike" noProof="0" dirty="0">
                        <a:solidFill>
                          <a:srgbClr val="FFFFFF"/>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1"/>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PLANNED</a:t>
                      </a:r>
                      <a:r>
                        <a:rPr lang="en-US" sz="1400" b="1" i="0" u="none" strike="noStrike" baseline="0" noProof="0" dirty="0" smtClean="0">
                          <a:solidFill>
                            <a:srgbClr val="FFFFFF"/>
                          </a:solidFill>
                          <a:latin typeface="Calibri" pitchFamily="34" charset="0"/>
                          <a:cs typeface="Calibri" pitchFamily="34" charset="0"/>
                        </a:rPr>
                        <a:t> </a:t>
                      </a:r>
                      <a:r>
                        <a:rPr lang="en-US" sz="1400" b="1" i="0" u="none" strike="noStrike" noProof="0" dirty="0" smtClean="0">
                          <a:solidFill>
                            <a:srgbClr val="FFFFFF"/>
                          </a:solidFill>
                          <a:latin typeface="Calibri" pitchFamily="34" charset="0"/>
                          <a:cs typeface="Calibri" pitchFamily="34" charset="0"/>
                        </a:rPr>
                        <a:t>AWARD DATE</a:t>
                      </a:r>
                      <a:endParaRPr lang="en-US" sz="1400" b="1" i="0" u="none" strike="noStrike" noProof="0" dirty="0">
                        <a:solidFill>
                          <a:srgbClr val="FFFFFF"/>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1"/>
                    </a:solidFill>
                  </a:tcPr>
                </a:tc>
              </a:tr>
              <a:tr h="310333">
                <a:tc>
                  <a:txBody>
                    <a:bodyPr/>
                    <a:lstStyle/>
                    <a:p>
                      <a:pPr algn="l" fontAlgn="b"/>
                      <a:r>
                        <a:rPr lang="en-US" sz="1400" b="0" i="0" u="none" strike="noStrike" noProof="0" dirty="0" smtClean="0">
                          <a:solidFill>
                            <a:srgbClr val="000000"/>
                          </a:solidFill>
                          <a:latin typeface="Calibri" pitchFamily="34" charset="0"/>
                          <a:cs typeface="Calibri" pitchFamily="34" charset="0"/>
                        </a:rPr>
                        <a:t>1. </a:t>
                      </a:r>
                      <a:r>
                        <a:rPr lang="en-US" sz="1400" b="0" i="0" u="none" strike="noStrike" noProof="0" dirty="0" err="1" smtClean="0">
                          <a:solidFill>
                            <a:srgbClr val="000000"/>
                          </a:solidFill>
                          <a:latin typeface="Calibri" pitchFamily="34" charset="0"/>
                          <a:cs typeface="Calibri" pitchFamily="34" charset="0"/>
                        </a:rPr>
                        <a:t>Chavimochic</a:t>
                      </a:r>
                      <a:r>
                        <a:rPr lang="en-US" sz="1400" b="0" i="0" u="none" strike="noStrike" noProof="0" dirty="0" smtClean="0">
                          <a:solidFill>
                            <a:srgbClr val="000000"/>
                          </a:solidFill>
                          <a:latin typeface="Calibri" pitchFamily="34" charset="0"/>
                          <a:cs typeface="Calibri" pitchFamily="34" charset="0"/>
                        </a:rPr>
                        <a:t>  irrigation project</a:t>
                      </a: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noProof="0" dirty="0" smtClean="0">
                          <a:solidFill>
                            <a:schemeClr val="tx1"/>
                          </a:solidFill>
                          <a:latin typeface="Calibri" pitchFamily="34" charset="0"/>
                          <a:cs typeface="Calibri" pitchFamily="34" charset="0"/>
                        </a:rPr>
                        <a:t>To be called</a:t>
                      </a:r>
                      <a:endParaRPr lang="en-US" sz="1400" b="0" i="0" u="none" strike="noStrike" noProof="0" dirty="0">
                        <a:solidFill>
                          <a:schemeClr val="tx1"/>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noProof="0" dirty="0" smtClean="0">
                          <a:solidFill>
                            <a:srgbClr val="000000"/>
                          </a:solidFill>
                          <a:latin typeface="Calibri" pitchFamily="34" charset="0"/>
                          <a:cs typeface="Calibri" pitchFamily="34" charset="0"/>
                        </a:rPr>
                        <a:t>498.8</a:t>
                      </a:r>
                      <a:endParaRPr lang="en-US" sz="1400" b="0" i="0" u="none" strike="noStrike" noProof="0" dirty="0">
                        <a:solidFill>
                          <a:srgbClr val="000000"/>
                        </a:solidFill>
                        <a:latin typeface="Calibri" pitchFamily="34" charset="0"/>
                        <a:cs typeface="Calibri" pitchFamily="34" charset="0"/>
                      </a:endParaRPr>
                    </a:p>
                  </a:txBody>
                  <a:tcPr marL="9386" marR="9386" marT="938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spcBef>
                          <a:spcPts val="0"/>
                        </a:spcBef>
                        <a:spcAft>
                          <a:spcPts val="0"/>
                        </a:spcAft>
                      </a:pPr>
                      <a:r>
                        <a:rPr lang="en-US" sz="1400" b="0" i="0" u="none" strike="noStrike" kern="1200" noProof="0" dirty="0" smtClean="0">
                          <a:solidFill>
                            <a:srgbClr val="000000"/>
                          </a:solidFill>
                          <a:latin typeface="Calibri" pitchFamily="34" charset="0"/>
                          <a:cs typeface="Calibri" pitchFamily="34" charset="0"/>
                        </a:rPr>
                        <a:t>II QT 2013 </a:t>
                      </a:r>
                      <a:endParaRPr lang="en-US" sz="1400" b="0" i="0" u="none" strike="noStrike" noProof="0" dirty="0">
                        <a:latin typeface="Calibri" pitchFamily="34" charset="0"/>
                        <a:cs typeface="Calibri" pitchFamily="34" charset="0"/>
                      </a:endParaRPr>
                    </a:p>
                  </a:txBody>
                  <a:tcPr marL="6984" marR="6984" marT="698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7695">
                <a:tc>
                  <a: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en-US" sz="1400" b="0" i="0" u="none" strike="noStrike" kern="1200" dirty="0" smtClean="0">
                          <a:solidFill>
                            <a:srgbClr val="000000"/>
                          </a:solidFill>
                          <a:latin typeface="Calibri" pitchFamily="34" charset="0"/>
                          <a:ea typeface="+mn-ea"/>
                          <a:cs typeface="Calibri" pitchFamily="34" charset="0"/>
                        </a:rPr>
                        <a:t>2. </a:t>
                      </a:r>
                      <a:r>
                        <a:rPr lang="en-US" sz="1400" b="0" i="0" u="none" strike="noStrike" kern="1200" dirty="0" err="1" smtClean="0">
                          <a:solidFill>
                            <a:srgbClr val="000000"/>
                          </a:solidFill>
                          <a:latin typeface="Calibri" pitchFamily="34" charset="0"/>
                          <a:ea typeface="+mn-ea"/>
                          <a:cs typeface="Calibri" pitchFamily="34" charset="0"/>
                        </a:rPr>
                        <a:t>Majes</a:t>
                      </a:r>
                      <a:r>
                        <a:rPr lang="en-US" sz="1400" b="0" i="0" u="none" strike="noStrike" kern="1200" dirty="0" smtClean="0">
                          <a:solidFill>
                            <a:srgbClr val="000000"/>
                          </a:solidFill>
                          <a:latin typeface="Calibri" pitchFamily="34" charset="0"/>
                          <a:ea typeface="+mn-ea"/>
                          <a:cs typeface="Calibri" pitchFamily="34" charset="0"/>
                        </a:rPr>
                        <a:t> </a:t>
                      </a:r>
                      <a:r>
                        <a:rPr lang="en-US" sz="1400" b="0" i="0" u="none" strike="noStrike" kern="1200" dirty="0" err="1" smtClean="0">
                          <a:solidFill>
                            <a:srgbClr val="000000"/>
                          </a:solidFill>
                          <a:latin typeface="Calibri" pitchFamily="34" charset="0"/>
                          <a:ea typeface="+mn-ea"/>
                          <a:cs typeface="Calibri" pitchFamily="34" charset="0"/>
                        </a:rPr>
                        <a:t>Siguas</a:t>
                      </a:r>
                      <a:r>
                        <a:rPr lang="en-US" sz="1400" b="0" i="0" u="none" strike="noStrike" kern="1200" dirty="0" smtClean="0">
                          <a:solidFill>
                            <a:srgbClr val="000000"/>
                          </a:solidFill>
                          <a:latin typeface="Calibri" pitchFamily="34" charset="0"/>
                          <a:ea typeface="+mn-ea"/>
                          <a:cs typeface="Calibri" pitchFamily="34" charset="0"/>
                        </a:rPr>
                        <a:t> project  </a:t>
                      </a:r>
                      <a:r>
                        <a:rPr lang="en-US" sz="1400" b="0" i="0" u="none" strike="noStrike" kern="1200" baseline="0" dirty="0" smtClean="0">
                          <a:solidFill>
                            <a:srgbClr val="000000"/>
                          </a:solidFill>
                          <a:latin typeface="Calibri" pitchFamily="34" charset="0"/>
                          <a:ea typeface="+mn-ea"/>
                          <a:cs typeface="Calibri" pitchFamily="34" charset="0"/>
                        </a:rPr>
                        <a:t> </a:t>
                      </a:r>
                      <a:r>
                        <a:rPr lang="en-US" sz="1400" b="0" i="0" u="none" strike="noStrike" kern="1200" dirty="0" smtClean="0">
                          <a:solidFill>
                            <a:srgbClr val="000000"/>
                          </a:solidFill>
                          <a:latin typeface="Calibri" pitchFamily="34" charset="0"/>
                          <a:ea typeface="+mn-ea"/>
                          <a:cs typeface="Calibri" pitchFamily="34" charset="0"/>
                        </a:rPr>
                        <a:t>Land Sale  in </a:t>
                      </a:r>
                      <a:r>
                        <a:rPr lang="en-US" sz="1400" b="0" i="0" u="none" strike="noStrike" kern="1200" dirty="0" err="1" smtClean="0">
                          <a:solidFill>
                            <a:srgbClr val="000000"/>
                          </a:solidFill>
                          <a:latin typeface="Calibri" pitchFamily="34" charset="0"/>
                          <a:ea typeface="+mn-ea"/>
                          <a:cs typeface="Calibri" pitchFamily="34" charset="0"/>
                        </a:rPr>
                        <a:t>Majes</a:t>
                      </a:r>
                      <a:r>
                        <a:rPr lang="en-US" sz="1400" b="0" i="0" u="none" strike="noStrike" kern="1200" dirty="0" smtClean="0">
                          <a:solidFill>
                            <a:srgbClr val="000000"/>
                          </a:solidFill>
                          <a:latin typeface="Calibri" pitchFamily="34" charset="0"/>
                          <a:ea typeface="+mn-ea"/>
                          <a:cs typeface="Calibri" pitchFamily="34" charset="0"/>
                        </a:rPr>
                        <a:t>   (1,000 ha)</a:t>
                      </a:r>
                      <a:endParaRPr lang="es-PE" sz="1400" b="0" i="0" u="none" strike="noStrike" kern="1200" dirty="0" smtClean="0">
                        <a:solidFill>
                          <a:srgbClr val="000000"/>
                        </a:solidFill>
                        <a:latin typeface="Calibri" pitchFamily="34" charset="0"/>
                        <a:ea typeface="+mn-ea"/>
                        <a:cs typeface="Calibri" pitchFamily="34" charset="0"/>
                      </a:endParaRPr>
                    </a:p>
                  </a:txBody>
                  <a:tcPr marL="9386" marR="9386" marT="938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noProof="0" dirty="0" smtClean="0">
                          <a:solidFill>
                            <a:schemeClr val="tx1"/>
                          </a:solidFill>
                          <a:latin typeface="Calibri" pitchFamily="34" charset="0"/>
                          <a:cs typeface="Calibri" pitchFamily="34" charset="0"/>
                        </a:rPr>
                        <a:t>Call for tender was made</a:t>
                      </a:r>
                      <a:endParaRPr lang="en-US" sz="1400" b="0" i="0" u="none" strike="noStrike" noProof="0" dirty="0">
                        <a:solidFill>
                          <a:schemeClr val="tx1"/>
                        </a:solidFill>
                        <a:latin typeface="Calibri" pitchFamily="34" charset="0"/>
                        <a:cs typeface="Calibri" pitchFamily="34" charset="0"/>
                      </a:endParaRPr>
                    </a:p>
                  </a:txBody>
                  <a:tcPr marL="9386" marR="9386" marT="938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noProof="0" dirty="0" smtClean="0">
                          <a:solidFill>
                            <a:srgbClr val="000000"/>
                          </a:solidFill>
                          <a:latin typeface="Calibri" pitchFamily="34" charset="0"/>
                          <a:cs typeface="Calibri" pitchFamily="34" charset="0"/>
                        </a:rPr>
                        <a:t>4.2</a:t>
                      </a:r>
                      <a:endParaRPr lang="en-US" sz="1400" b="0" i="0" u="none" strike="noStrike" noProof="0" dirty="0">
                        <a:solidFill>
                          <a:srgbClr val="000000"/>
                        </a:solidFill>
                        <a:latin typeface="Calibri" pitchFamily="34" charset="0"/>
                        <a:cs typeface="Calibri" pitchFamily="34" charset="0"/>
                      </a:endParaRPr>
                    </a:p>
                  </a:txBody>
                  <a:tcPr marL="9386" marR="9386" marT="938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r>
                        <a:rPr lang="en-US" sz="1400" b="0" i="0" u="none" strike="noStrike" kern="1200" noProof="0" dirty="0" smtClean="0">
                          <a:solidFill>
                            <a:srgbClr val="000000"/>
                          </a:solidFill>
                          <a:latin typeface="Calibri" pitchFamily="34" charset="0"/>
                          <a:cs typeface="Calibri" pitchFamily="34" charset="0"/>
                        </a:rPr>
                        <a:t>II QT 2013 </a:t>
                      </a:r>
                      <a:endParaRPr lang="en-US" sz="1400" b="0" i="0" u="none" strike="noStrike" noProof="0" dirty="0">
                        <a:latin typeface="Calibri" pitchFamily="34" charset="0"/>
                        <a:cs typeface="Calibri" pitchFamily="34" charset="0"/>
                      </a:endParaRPr>
                    </a:p>
                  </a:txBody>
                  <a:tcPr marL="6984" marR="6984" marT="698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470667258"/>
      </p:ext>
    </p:extLst>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4" descr="C:\Users\rpinillos\AppData\Local\Microsoft\Windows\Temporary Internet Files\Content.Outlook\M3MPQMNT\Mapa_solo.jpg"/>
          <p:cNvPicPr>
            <a:picLocks noChangeAspect="1" noChangeArrowheads="1"/>
          </p:cNvPicPr>
          <p:nvPr/>
        </p:nvPicPr>
        <p:blipFill>
          <a:blip r:embed="rId2" cstate="print"/>
          <a:srcRect/>
          <a:stretch>
            <a:fillRect/>
          </a:stretch>
        </p:blipFill>
        <p:spPr bwMode="auto">
          <a:xfrm>
            <a:off x="1588" y="1773238"/>
            <a:ext cx="3905250" cy="4786312"/>
          </a:xfrm>
          <a:prstGeom prst="rect">
            <a:avLst/>
          </a:prstGeom>
          <a:noFill/>
          <a:ln w="9525">
            <a:noFill/>
            <a:miter lim="800000"/>
            <a:headEnd/>
            <a:tailEnd/>
          </a:ln>
        </p:spPr>
      </p:pic>
      <p:graphicFrame>
        <p:nvGraphicFramePr>
          <p:cNvPr id="2" name="1 Tabla"/>
          <p:cNvGraphicFramePr>
            <a:graphicFrameLocks noGrp="1"/>
          </p:cNvGraphicFramePr>
          <p:nvPr>
            <p:extLst>
              <p:ext uri="{D42A27DB-BD31-4B8C-83A1-F6EECF244321}">
                <p14:modId xmlns:p14="http://schemas.microsoft.com/office/powerpoint/2010/main" xmlns="" val="801459441"/>
              </p:ext>
            </p:extLst>
          </p:nvPr>
        </p:nvGraphicFramePr>
        <p:xfrm>
          <a:off x="3330364" y="1988840"/>
          <a:ext cx="5634123" cy="1789544"/>
        </p:xfrm>
        <a:graphic>
          <a:graphicData uri="http://schemas.openxmlformats.org/drawingml/2006/table">
            <a:tbl>
              <a:tblPr/>
              <a:tblGrid>
                <a:gridCol w="2204657"/>
                <a:gridCol w="1143155"/>
                <a:gridCol w="1224809"/>
                <a:gridCol w="1061502"/>
              </a:tblGrid>
              <a:tr h="936104">
                <a:tc>
                  <a:txBody>
                    <a:bodyPr/>
                    <a:lstStyle/>
                    <a:p>
                      <a:pPr algn="ctr"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CURRENT STATUS</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ESTIMATED</a:t>
                      </a:r>
                      <a:r>
                        <a:rPr lang="en-US" sz="1400" b="1" i="0" u="none" strike="noStrike" baseline="0" noProof="0" dirty="0" smtClean="0">
                          <a:solidFill>
                            <a:srgbClr val="FFFFFF"/>
                          </a:solidFill>
                          <a:latin typeface="Calibri" pitchFamily="34" charset="0"/>
                          <a:cs typeface="Calibri" pitchFamily="34" charset="0"/>
                        </a:rPr>
                        <a:t> INVESTMENT</a:t>
                      </a:r>
                      <a:endParaRPr lang="en-US" sz="1400" b="1" i="0" u="none" strike="noStrike" noProof="0" dirty="0" smtClean="0">
                        <a:solidFill>
                          <a:srgbClr val="FFFFFF"/>
                        </a:solidFill>
                        <a:latin typeface="Calibri" pitchFamily="34" charset="0"/>
                        <a:cs typeface="Calibri" pitchFamily="34" charset="0"/>
                      </a:endParaRPr>
                    </a:p>
                    <a:p>
                      <a:pPr algn="ctr" rtl="0" fontAlgn="ctr"/>
                      <a:r>
                        <a:rPr lang="en-US" sz="1400" b="1" i="0" u="none" strike="noStrike" noProof="0" dirty="0" smtClean="0">
                          <a:solidFill>
                            <a:srgbClr val="FFFFFF"/>
                          </a:solidFill>
                          <a:latin typeface="Calibri" pitchFamily="34" charset="0"/>
                          <a:cs typeface="Calibri" pitchFamily="34" charset="0"/>
                        </a:rPr>
                        <a:t>US $ MILLION</a:t>
                      </a:r>
                    </a:p>
                    <a:p>
                      <a:pPr algn="ctr" rtl="0" fontAlgn="ctr"/>
                      <a:r>
                        <a:rPr lang="en-US" sz="1200" b="1" i="0" u="none" strike="noStrike" noProof="0" dirty="0" smtClean="0">
                          <a:solidFill>
                            <a:srgbClr val="FFFFFF"/>
                          </a:solidFill>
                          <a:latin typeface="Calibri" pitchFamily="34" charset="0"/>
                          <a:cs typeface="Calibri" pitchFamily="34" charset="0"/>
                        </a:rPr>
                        <a:t> (VAT</a:t>
                      </a:r>
                      <a:r>
                        <a:rPr lang="en-US" sz="1200" b="1" i="0" u="none" strike="noStrike" baseline="0" noProof="0" dirty="0" smtClean="0">
                          <a:solidFill>
                            <a:srgbClr val="FFFFFF"/>
                          </a:solidFill>
                          <a:latin typeface="Calibri" pitchFamily="34" charset="0"/>
                          <a:cs typeface="Calibri" pitchFamily="34" charset="0"/>
                        </a:rPr>
                        <a:t> not included</a:t>
                      </a:r>
                      <a:r>
                        <a:rPr lang="en-US" sz="1000" b="1" i="0" u="none" strike="noStrike" noProof="0" dirty="0" smtClean="0">
                          <a:solidFill>
                            <a:srgbClr val="FFFFFF"/>
                          </a:solidFill>
                          <a:latin typeface="Calibri" pitchFamily="34" charset="0"/>
                          <a:cs typeface="Calibri" pitchFamily="34" charset="0"/>
                        </a:rPr>
                        <a:t>)</a:t>
                      </a:r>
                      <a:endParaRPr lang="en-US" sz="10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PLANNED AWARD DATE</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0000"/>
                    </a:solidFill>
                  </a:tcPr>
                </a:tc>
              </a:tr>
              <a:tr h="72565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noProof="0" dirty="0" smtClean="0">
                          <a:solidFill>
                            <a:schemeClr val="tx1"/>
                          </a:solidFill>
                          <a:latin typeface="Calibri" pitchFamily="34" charset="0"/>
                          <a:cs typeface="Calibri" pitchFamily="34" charset="0"/>
                        </a:rPr>
                        <a:t>Operation</a:t>
                      </a:r>
                      <a:r>
                        <a:rPr lang="en-US" sz="1400" b="0" baseline="0" noProof="0" dirty="0" smtClean="0">
                          <a:solidFill>
                            <a:schemeClr val="tx1"/>
                          </a:solidFill>
                          <a:latin typeface="Calibri" pitchFamily="34" charset="0"/>
                          <a:cs typeface="Calibri" pitchFamily="34" charset="0"/>
                        </a:rPr>
                        <a:t> and maintenance, rehabilitation and improvement </a:t>
                      </a:r>
                      <a:r>
                        <a:rPr lang="en-US" sz="1400" b="0" kern="1200" baseline="0" noProof="0" dirty="0" smtClean="0">
                          <a:solidFill>
                            <a:schemeClr val="tx1"/>
                          </a:solidFill>
                          <a:latin typeface="Calibri" pitchFamily="34" charset="0"/>
                          <a:ea typeface="+mn-ea"/>
                          <a:cs typeface="Calibri" pitchFamily="34" charset="0"/>
                        </a:rPr>
                        <a:t>of 16      SEDAPAL </a:t>
                      </a:r>
                      <a:r>
                        <a:rPr lang="es-ES" sz="1400" b="0" kern="1200" baseline="0" noProof="0" dirty="0" smtClean="0">
                          <a:solidFill>
                            <a:schemeClr val="tx1"/>
                          </a:solidFill>
                          <a:latin typeface="Calibri" pitchFamily="34" charset="0"/>
                          <a:ea typeface="+mn-ea"/>
                          <a:cs typeface="Calibri" pitchFamily="34" charset="0"/>
                        </a:rPr>
                        <a:t>WWTP </a:t>
                      </a:r>
                      <a:endParaRPr lang="en-US" sz="1400" b="0" noProof="0" dirty="0" smtClean="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noProof="0" dirty="0" smtClean="0">
                          <a:solidFill>
                            <a:schemeClr val="tx1"/>
                          </a:solidFill>
                          <a:latin typeface="Calibri" pitchFamily="34" charset="0"/>
                          <a:cs typeface="Calibri" pitchFamily="34" charset="0"/>
                        </a:rPr>
                        <a:t>Private Initiative</a:t>
                      </a:r>
                    </a:p>
                    <a:p>
                      <a:pPr algn="l" fontAlgn="ctr"/>
                      <a:r>
                        <a:rPr lang="en-US" sz="1400" b="0" i="0" u="none" strike="noStrike" noProof="0" dirty="0" smtClean="0">
                          <a:solidFill>
                            <a:schemeClr val="tx1"/>
                          </a:solidFill>
                          <a:latin typeface="Calibri" pitchFamily="34" charset="0"/>
                          <a:cs typeface="Calibri" pitchFamily="34" charset="0"/>
                        </a:rPr>
                        <a:t>Under process</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35.6</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II QT 2013</a:t>
                      </a:r>
                      <a:endParaRPr lang="en-US" sz="1400" b="0" i="0" u="none" strike="noStrike" noProof="0"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4029" name="Text Box 4"/>
          <p:cNvSpPr txBox="1">
            <a:spLocks noChangeArrowheads="1"/>
          </p:cNvSpPr>
          <p:nvPr/>
        </p:nvSpPr>
        <p:spPr bwMode="auto">
          <a:xfrm>
            <a:off x="179512" y="404664"/>
            <a:ext cx="4973637" cy="400110"/>
          </a:xfrm>
          <a:prstGeom prst="rect">
            <a:avLst/>
          </a:prstGeom>
          <a:noFill/>
          <a:ln w="9525" algn="ctr">
            <a:noFill/>
            <a:miter lim="800000"/>
            <a:headEnd/>
            <a:tailEnd/>
          </a:ln>
        </p:spPr>
        <p:txBody>
          <a:bodyPr>
            <a:spAutoFit/>
          </a:bodyPr>
          <a:lstStyle/>
          <a:p>
            <a:pPr eaLnBrk="0" hangingPunct="0">
              <a:spcBef>
                <a:spcPts val="2400"/>
              </a:spcBef>
            </a:pPr>
            <a:r>
              <a:rPr lang="en-US" b="1" dirty="0">
                <a:solidFill>
                  <a:srgbClr val="000000"/>
                </a:solidFill>
                <a:latin typeface="Calibri"/>
                <a:cs typeface="+mn-cs"/>
              </a:rPr>
              <a:t>SANITATION PROJECTS </a:t>
            </a:r>
            <a:r>
              <a:rPr lang="en-US" b="1" dirty="0" smtClean="0">
                <a:solidFill>
                  <a:srgbClr val="000000"/>
                </a:solidFill>
                <a:latin typeface="Calibri"/>
                <a:cs typeface="+mn-cs"/>
              </a:rPr>
              <a:t>PORTFOLIO</a:t>
            </a:r>
            <a:endParaRPr lang="en-US" b="1" dirty="0">
              <a:solidFill>
                <a:srgbClr val="000000"/>
              </a:solidFill>
              <a:latin typeface="Calibri"/>
              <a:cs typeface="+mn-cs"/>
            </a:endParaRPr>
          </a:p>
        </p:txBody>
      </p:sp>
      <p:sp>
        <p:nvSpPr>
          <p:cNvPr id="5" name="4 Octágono"/>
          <p:cNvSpPr/>
          <p:nvPr/>
        </p:nvSpPr>
        <p:spPr>
          <a:xfrm flipH="1">
            <a:off x="1477367" y="4867720"/>
            <a:ext cx="214313" cy="217464"/>
          </a:xfrm>
          <a:prstGeom prst="octagon">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smtClean="0">
                <a:solidFill>
                  <a:srgbClr val="FFFFFF"/>
                </a:solidFill>
              </a:rPr>
              <a:t>1</a:t>
            </a:r>
            <a:endParaRPr lang="es-PE" sz="1200" b="1" dirty="0">
              <a:solidFill>
                <a:srgbClr val="FFFFFF"/>
              </a:solidFill>
            </a:endParaRPr>
          </a:p>
        </p:txBody>
      </p:sp>
      <p:sp>
        <p:nvSpPr>
          <p:cNvPr id="4" name="3 CuadroTexto"/>
          <p:cNvSpPr txBox="1"/>
          <p:nvPr/>
        </p:nvSpPr>
        <p:spPr>
          <a:xfrm>
            <a:off x="395536" y="4365104"/>
            <a:ext cx="720080" cy="400110"/>
          </a:xfrm>
          <a:prstGeom prst="rect">
            <a:avLst/>
          </a:prstGeom>
          <a:solidFill>
            <a:schemeClr val="bg1"/>
          </a:solidFill>
        </p:spPr>
        <p:txBody>
          <a:bodyPr wrap="square" rtlCol="0">
            <a:spAutoFit/>
          </a:bodyPr>
          <a:lstStyle/>
          <a:p>
            <a:r>
              <a:rPr lang="en-US" sz="1000" b="1" dirty="0" smtClean="0">
                <a:solidFill>
                  <a:srgbClr val="000000">
                    <a:lumMod val="85000"/>
                    <a:lumOff val="15000"/>
                  </a:srgbClr>
                </a:solidFill>
                <a:cs typeface="+mn-cs"/>
              </a:rPr>
              <a:t>PACIFIC OCEAN </a:t>
            </a:r>
            <a:endParaRPr lang="en-US" sz="1000" b="1" dirty="0">
              <a:solidFill>
                <a:srgbClr val="000000">
                  <a:lumMod val="85000"/>
                  <a:lumOff val="15000"/>
                </a:srgbClr>
              </a:solidFill>
              <a:cs typeface="+mn-cs"/>
            </a:endParaRPr>
          </a:p>
        </p:txBody>
      </p:sp>
      <p:sp>
        <p:nvSpPr>
          <p:cNvPr id="6" name="5 CuadroTexto"/>
          <p:cNvSpPr txBox="1"/>
          <p:nvPr/>
        </p:nvSpPr>
        <p:spPr>
          <a:xfrm>
            <a:off x="2666330" y="3717032"/>
            <a:ext cx="681534" cy="246221"/>
          </a:xfrm>
          <a:prstGeom prst="rect">
            <a:avLst/>
          </a:prstGeom>
          <a:solidFill>
            <a:schemeClr val="bg1"/>
          </a:solidFill>
        </p:spPr>
        <p:txBody>
          <a:bodyPr wrap="square" rtlCol="0">
            <a:spAutoFit/>
          </a:bodyPr>
          <a:lstStyle/>
          <a:p>
            <a:r>
              <a:rPr lang="en-US" sz="1000" b="1" dirty="0" smtClean="0">
                <a:solidFill>
                  <a:srgbClr val="000000">
                    <a:lumMod val="85000"/>
                    <a:lumOff val="15000"/>
                  </a:srgbClr>
                </a:solidFill>
                <a:cs typeface="+mn-cs"/>
              </a:rPr>
              <a:t>BRAZIL</a:t>
            </a:r>
            <a:endParaRPr lang="en-US" sz="1000" b="1" dirty="0">
              <a:solidFill>
                <a:srgbClr val="000000">
                  <a:lumMod val="85000"/>
                  <a:lumOff val="15000"/>
                </a:srgbClr>
              </a:solidFill>
              <a:cs typeface="+mn-cs"/>
            </a:endParaRPr>
          </a:p>
        </p:txBody>
      </p:sp>
    </p:spTree>
    <p:extLst>
      <p:ext uri="{BB962C8B-B14F-4D97-AF65-F5344CB8AC3E}">
        <p14:creationId xmlns:p14="http://schemas.microsoft.com/office/powerpoint/2010/main" xmlns="" val="2771702985"/>
      </p:ext>
    </p:extLst>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2817130828"/>
              </p:ext>
            </p:extLst>
          </p:nvPr>
        </p:nvGraphicFramePr>
        <p:xfrm>
          <a:off x="285750" y="1857364"/>
          <a:ext cx="8534722" cy="2146596"/>
        </p:xfrm>
        <a:graphic>
          <a:graphicData uri="http://schemas.openxmlformats.org/drawingml/2006/table">
            <a:tbl>
              <a:tblPr/>
              <a:tblGrid>
                <a:gridCol w="3034820"/>
                <a:gridCol w="1867579"/>
                <a:gridCol w="1956655"/>
                <a:gridCol w="1675668"/>
              </a:tblGrid>
              <a:tr h="923564">
                <a:tc>
                  <a:txBody>
                    <a:bodyPr/>
                    <a:lstStyle/>
                    <a:p>
                      <a:pPr algn="l" rtl="0" fontAlgn="ctr"/>
                      <a:r>
                        <a:rPr lang="en-US" sz="1400" b="1" i="0" u="none" strike="noStrike" noProof="0" dirty="0" smtClean="0">
                          <a:solidFill>
                            <a:srgbClr val="FFFFFF"/>
                          </a:solidFill>
                          <a:latin typeface="Calibri" pitchFamily="34" charset="0"/>
                          <a:cs typeface="Calibri" pitchFamily="34" charset="0"/>
                        </a:rPr>
                        <a:t>PROJECT</a:t>
                      </a:r>
                      <a:endParaRPr lang="en-US" sz="1400" b="1" i="0" u="none" strike="noStrike" noProof="0" dirty="0">
                        <a:solidFill>
                          <a:srgbClr val="FFFFFF"/>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noProof="0" dirty="0" smtClean="0">
                          <a:solidFill>
                            <a:srgbClr val="FFFFFF"/>
                          </a:solidFill>
                          <a:latin typeface="Calibri" pitchFamily="34" charset="0"/>
                          <a:cs typeface="Calibri" pitchFamily="34" charset="0"/>
                        </a:rPr>
                        <a:t>CURRENT                 STATUS</a:t>
                      </a:r>
                      <a:endParaRPr lang="en-US" sz="1400" b="1" i="0" u="none" strike="noStrike" noProof="0" dirty="0">
                        <a:solidFill>
                          <a:srgbClr val="FFFFFF"/>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rtl="0" fontAlgn="ctr"/>
                      <a:r>
                        <a:rPr lang="en-US" sz="1400" b="1" i="0" u="none" strike="noStrike" dirty="0" smtClean="0">
                          <a:solidFill>
                            <a:schemeClr val="bg1"/>
                          </a:solidFill>
                          <a:latin typeface="Calibri" pitchFamily="34" charset="0"/>
                          <a:cs typeface="Calibri" pitchFamily="34" charset="0"/>
                        </a:rPr>
                        <a:t>ESTIMATED       INVESTMENT</a:t>
                      </a:r>
                    </a:p>
                    <a:p>
                      <a:pPr algn="ctr" rtl="0" fontAlgn="ctr"/>
                      <a:r>
                        <a:rPr lang="en-US" sz="1400" b="1" i="0" u="none" strike="noStrike" noProof="0" dirty="0" smtClean="0">
                          <a:solidFill>
                            <a:srgbClr val="FFFFFF"/>
                          </a:solidFill>
                          <a:latin typeface="Calibri" pitchFamily="34" charset="0"/>
                          <a:cs typeface="Calibri" pitchFamily="34" charset="0"/>
                        </a:rPr>
                        <a:t>US$ MILLION</a:t>
                      </a:r>
                      <a:r>
                        <a:rPr lang="en-US" sz="1400" b="1" i="0" u="none" strike="noStrike" baseline="0" noProof="0" dirty="0" smtClean="0">
                          <a:solidFill>
                            <a:srgbClr val="FFFFFF"/>
                          </a:solidFill>
                          <a:latin typeface="Calibri" pitchFamily="34" charset="0"/>
                          <a:cs typeface="Calibri" pitchFamily="34" charset="0"/>
                        </a:rPr>
                        <a:t> </a:t>
                      </a:r>
                    </a:p>
                    <a:p>
                      <a:pPr algn="ctr" rtl="0" fontAlgn="ctr"/>
                      <a:r>
                        <a:rPr lang="en-US" sz="1400" b="1" i="0" u="none" strike="noStrike" baseline="0" noProof="0" dirty="0" smtClean="0">
                          <a:solidFill>
                            <a:srgbClr val="FFFFFF"/>
                          </a:solidFill>
                          <a:latin typeface="Calibri" pitchFamily="34" charset="0"/>
                          <a:cs typeface="Calibri" pitchFamily="34" charset="0"/>
                        </a:rPr>
                        <a:t>( VAT  included)</a:t>
                      </a:r>
                      <a:endParaRPr lang="en-US" sz="1400" b="1" i="0" u="none" strike="noStrike" noProof="0" dirty="0" smtClean="0">
                        <a:solidFill>
                          <a:srgbClr val="FFFFFF"/>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smtClean="0">
                          <a:solidFill>
                            <a:srgbClr val="FFFFFF"/>
                          </a:solidFill>
                          <a:latin typeface="Calibri" pitchFamily="34" charset="0"/>
                          <a:cs typeface="Calibri" pitchFamily="34" charset="0"/>
                        </a:rPr>
                        <a:t>ESTIMATED            AWARD</a:t>
                      </a:r>
                      <a:r>
                        <a:rPr lang="en-US" sz="1400" b="1" i="0" u="none" strike="noStrike" baseline="0" noProof="0" dirty="0" smtClean="0">
                          <a:solidFill>
                            <a:srgbClr val="FFFFFF"/>
                          </a:solidFill>
                          <a:latin typeface="Calibri" pitchFamily="34" charset="0"/>
                          <a:cs typeface="Calibri" pitchFamily="34" charset="0"/>
                        </a:rPr>
                        <a:t> DATE</a:t>
                      </a:r>
                      <a:endParaRPr lang="en-US" sz="1400" b="1" i="0" u="none" strike="noStrike" noProof="0" dirty="0">
                        <a:solidFill>
                          <a:srgbClr val="FFFFFF"/>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430164">
                <a:tc>
                  <a:txBody>
                    <a:bodyPr/>
                    <a:lstStyle/>
                    <a:p>
                      <a:pPr algn="l" fontAlgn="ctr"/>
                      <a:r>
                        <a:rPr lang="en-US" sz="1400" b="0" i="0" u="none" strike="noStrike" noProof="0" dirty="0" smtClean="0">
                          <a:solidFill>
                            <a:schemeClr val="tx1"/>
                          </a:solidFill>
                          <a:latin typeface="Calibri" pitchFamily="34" charset="0"/>
                          <a:cs typeface="Calibri" pitchFamily="34" charset="0"/>
                        </a:rPr>
                        <a:t>1.-</a:t>
                      </a:r>
                      <a:r>
                        <a:rPr lang="en-US" sz="1400" b="0" i="0" u="none" strike="noStrike" baseline="0" noProof="0" dirty="0" smtClean="0">
                          <a:solidFill>
                            <a:schemeClr val="tx1"/>
                          </a:solidFill>
                          <a:latin typeface="Calibri" pitchFamily="34" charset="0"/>
                          <a:cs typeface="Calibri" pitchFamily="34" charset="0"/>
                        </a:rPr>
                        <a:t> </a:t>
                      </a:r>
                      <a:r>
                        <a:rPr lang="en-US" sz="1400" b="0" i="0" u="none" strike="noStrike" baseline="0" noProof="0" dirty="0" err="1" smtClean="0">
                          <a:solidFill>
                            <a:schemeClr val="tx1"/>
                          </a:solidFill>
                          <a:latin typeface="Calibri" pitchFamily="34" charset="0"/>
                          <a:cs typeface="Calibri" pitchFamily="34" charset="0"/>
                        </a:rPr>
                        <a:t>Kuelap</a:t>
                      </a:r>
                      <a:r>
                        <a:rPr lang="en-US" sz="1400" b="0" i="0" u="none" strike="noStrike" baseline="0" noProof="0" dirty="0" smtClean="0">
                          <a:solidFill>
                            <a:schemeClr val="tx1"/>
                          </a:solidFill>
                          <a:latin typeface="Calibri" pitchFamily="34" charset="0"/>
                          <a:cs typeface="Calibri" pitchFamily="34" charset="0"/>
                        </a:rPr>
                        <a:t> Cable car </a:t>
                      </a:r>
                      <a:endParaRPr lang="en-US" sz="1400" b="0" i="0" u="none" strike="noStrike" noProof="0" dirty="0">
                        <a:solidFill>
                          <a:schemeClr val="tx1"/>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72000" algn="ctr" defTabSz="914400" rtl="0" eaLnBrk="1" fontAlgn="ctr" latinLnBrk="0" hangingPunct="1"/>
                      <a:r>
                        <a:rPr lang="es-PE" sz="1400" kern="1200" dirty="0" err="1" smtClean="0">
                          <a:solidFill>
                            <a:schemeClr val="tx1"/>
                          </a:solidFill>
                          <a:latin typeface="Calibri" pitchFamily="34" charset="0"/>
                          <a:ea typeface="+mn-ea"/>
                          <a:cs typeface="Calibri" pitchFamily="34" charset="0"/>
                        </a:rPr>
                        <a:t>To</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be</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called</a:t>
                      </a:r>
                      <a:endParaRPr lang="en-US" sz="1400" kern="1200" dirty="0">
                        <a:solidFill>
                          <a:schemeClr val="tx1"/>
                        </a:solidFill>
                        <a:latin typeface="Calibri" pitchFamily="34" charset="0"/>
                        <a:ea typeface="+mn-ea"/>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10.6</a:t>
                      </a:r>
                      <a:endParaRPr lang="en-US" sz="1400" b="0" i="0" u="none" strike="noStrike" noProof="0" dirty="0">
                        <a:solidFill>
                          <a:schemeClr val="tx1"/>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72000" algn="ctr" defTabSz="914400" rtl="0" eaLnBrk="1" fontAlgn="ctr" latinLnBrk="0" hangingPunct="1"/>
                      <a:r>
                        <a:rPr lang="en-US" sz="1400" b="0" i="0" u="none" strike="noStrike" kern="1200" noProof="0" dirty="0" smtClean="0">
                          <a:solidFill>
                            <a:schemeClr val="tx1"/>
                          </a:solidFill>
                          <a:latin typeface="Calibri" pitchFamily="34" charset="0"/>
                          <a:ea typeface="+mn-ea"/>
                          <a:cs typeface="Calibri" pitchFamily="34" charset="0"/>
                        </a:rPr>
                        <a:t>II QT 2013</a:t>
                      </a:r>
                      <a:endParaRPr lang="en-US" sz="1400" b="0" i="0" u="none" strike="noStrike" kern="1200" noProof="0" dirty="0">
                        <a:solidFill>
                          <a:schemeClr val="tx1"/>
                        </a:solidFill>
                        <a:latin typeface="Calibri" pitchFamily="34" charset="0"/>
                        <a:ea typeface="+mn-ea"/>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792868">
                <a:tc>
                  <a:txBody>
                    <a:bodyPr/>
                    <a:lstStyle/>
                    <a:p>
                      <a:pPr algn="l" fontAlgn="ctr"/>
                      <a:r>
                        <a:rPr lang="en-US" sz="1400" b="0" i="0" u="none" strike="noStrike" baseline="0" noProof="0" dirty="0" smtClean="0">
                          <a:solidFill>
                            <a:schemeClr val="tx1"/>
                          </a:solidFill>
                          <a:latin typeface="Calibri" pitchFamily="34" charset="0"/>
                          <a:cs typeface="Calibri" pitchFamily="34" charset="0"/>
                        </a:rPr>
                        <a:t>2. Management of the National Grand Theater </a:t>
                      </a:r>
                      <a:endParaRPr lang="en-US" sz="1400" b="0" i="0" u="none" strike="noStrike" noProof="0" dirty="0">
                        <a:solidFill>
                          <a:schemeClr val="tx1"/>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defTabSz="914400" rtl="0" eaLnBrk="1" fontAlgn="ctr" latinLnBrk="0" hangingPunct="1"/>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To</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be</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called</a:t>
                      </a:r>
                      <a:endParaRPr lang="en-US" sz="1400" kern="1200" dirty="0">
                        <a:solidFill>
                          <a:schemeClr val="tx1"/>
                        </a:solidFill>
                        <a:latin typeface="Calibri" pitchFamily="34" charset="0"/>
                        <a:ea typeface="+mn-ea"/>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noProof="0" dirty="0" smtClean="0">
                          <a:solidFill>
                            <a:schemeClr val="tx1"/>
                          </a:solidFill>
                          <a:latin typeface="Calibri" pitchFamily="34" charset="0"/>
                          <a:cs typeface="Calibri" pitchFamily="34" charset="0"/>
                        </a:rPr>
                        <a:t>95.0*</a:t>
                      </a:r>
                      <a:endParaRPr lang="en-US" sz="1400" b="0" i="0" u="none" strike="noStrike" noProof="0" dirty="0">
                        <a:solidFill>
                          <a:schemeClr val="tx1"/>
                        </a:solidFill>
                        <a:latin typeface="Calibri" pitchFamily="34" charset="0"/>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ctr" defTabSz="914400" rtl="0" eaLnBrk="1" fontAlgn="ctr" latinLnBrk="0" hangingPunct="1"/>
                      <a:r>
                        <a:rPr lang="en-US" sz="1400" b="0" i="0" u="none" strike="noStrike" kern="1200" noProof="0" dirty="0" smtClean="0">
                          <a:solidFill>
                            <a:schemeClr val="tx1"/>
                          </a:solidFill>
                          <a:latin typeface="Calibri" pitchFamily="34" charset="0"/>
                          <a:ea typeface="+mn-ea"/>
                          <a:cs typeface="Calibri" pitchFamily="34" charset="0"/>
                        </a:rPr>
                        <a:t>IV QT  2012</a:t>
                      </a:r>
                      <a:endParaRPr lang="en-US" sz="1400" b="0" i="0" u="none" strike="noStrike" kern="1200" noProof="0" dirty="0">
                        <a:solidFill>
                          <a:schemeClr val="tx1"/>
                        </a:solidFill>
                        <a:latin typeface="Calibri" pitchFamily="34" charset="0"/>
                        <a:ea typeface="+mn-ea"/>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8907" name="Text Box 4"/>
          <p:cNvSpPr txBox="1">
            <a:spLocks noChangeArrowheads="1"/>
          </p:cNvSpPr>
          <p:nvPr/>
        </p:nvSpPr>
        <p:spPr bwMode="auto">
          <a:xfrm>
            <a:off x="214313" y="357188"/>
            <a:ext cx="3133551" cy="707886"/>
          </a:xfrm>
          <a:prstGeom prst="rect">
            <a:avLst/>
          </a:prstGeom>
          <a:noFill/>
          <a:ln w="9525" algn="ctr">
            <a:noFill/>
            <a:miter lim="800000"/>
            <a:headEnd/>
            <a:tailEnd/>
          </a:ln>
        </p:spPr>
        <p:txBody>
          <a:bodyPr wrap="square">
            <a:spAutoFit/>
          </a:bodyPr>
          <a:lstStyle/>
          <a:p>
            <a:pPr eaLnBrk="0" hangingPunct="0">
              <a:spcBef>
                <a:spcPts val="2400"/>
              </a:spcBef>
            </a:pPr>
            <a:r>
              <a:rPr lang="en-US" b="1" dirty="0">
                <a:solidFill>
                  <a:srgbClr val="000000"/>
                </a:solidFill>
                <a:latin typeface="Calibri" pitchFamily="34" charset="0"/>
                <a:cs typeface="Calibri" pitchFamily="34" charset="0"/>
              </a:rPr>
              <a:t> </a:t>
            </a:r>
            <a:r>
              <a:rPr lang="en-US" b="1" dirty="0" smtClean="0">
                <a:solidFill>
                  <a:srgbClr val="000000"/>
                </a:solidFill>
                <a:latin typeface="Calibri" pitchFamily="34" charset="0"/>
                <a:cs typeface="Calibri" pitchFamily="34" charset="0"/>
              </a:rPr>
              <a:t>TOURIST AND CULTURE PROJECT PORTFOLIO </a:t>
            </a:r>
            <a:endParaRPr lang="en-US" b="1" dirty="0">
              <a:solidFill>
                <a:srgbClr val="000000"/>
              </a:solidFill>
              <a:latin typeface="Calibri" pitchFamily="34" charset="0"/>
              <a:cs typeface="Calibri" pitchFamily="34" charset="0"/>
            </a:endParaRPr>
          </a:p>
        </p:txBody>
      </p:sp>
      <p:sp>
        <p:nvSpPr>
          <p:cNvPr id="208908" name="1 CuadroTexto"/>
          <p:cNvSpPr txBox="1">
            <a:spLocks noChangeArrowheads="1"/>
          </p:cNvSpPr>
          <p:nvPr/>
        </p:nvSpPr>
        <p:spPr bwMode="auto">
          <a:xfrm>
            <a:off x="251521" y="4221088"/>
            <a:ext cx="3888432" cy="253916"/>
          </a:xfrm>
          <a:prstGeom prst="rect">
            <a:avLst/>
          </a:prstGeom>
          <a:noFill/>
          <a:ln w="9525">
            <a:noFill/>
            <a:miter lim="800000"/>
            <a:headEnd/>
            <a:tailEnd/>
          </a:ln>
        </p:spPr>
        <p:txBody>
          <a:bodyPr wrap="square">
            <a:spAutoFit/>
          </a:bodyPr>
          <a:lstStyle/>
          <a:p>
            <a:r>
              <a:rPr lang="en-US" sz="1050" dirty="0">
                <a:solidFill>
                  <a:srgbClr val="000000"/>
                </a:solidFill>
              </a:rPr>
              <a:t>* E</a:t>
            </a:r>
            <a:r>
              <a:rPr lang="en-US" sz="1050" dirty="0" smtClean="0">
                <a:solidFill>
                  <a:srgbClr val="000000"/>
                </a:solidFill>
              </a:rPr>
              <a:t>stimated costs of </a:t>
            </a:r>
            <a:r>
              <a:rPr lang="en-US" sz="1050" dirty="0">
                <a:solidFill>
                  <a:srgbClr val="000000"/>
                </a:solidFill>
              </a:rPr>
              <a:t>operation and maintenance for 20 </a:t>
            </a:r>
            <a:r>
              <a:rPr lang="en-US" sz="1050" dirty="0" smtClean="0">
                <a:solidFill>
                  <a:srgbClr val="000000"/>
                </a:solidFill>
              </a:rPr>
              <a:t>years.</a:t>
            </a:r>
            <a:endParaRPr lang="en-US" sz="1050" dirty="0">
              <a:solidFill>
                <a:srgbClr val="000000"/>
              </a:solidFill>
            </a:endParaRPr>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4"/>
          <p:cNvSpPr txBox="1">
            <a:spLocks noChangeArrowheads="1"/>
          </p:cNvSpPr>
          <p:nvPr/>
        </p:nvSpPr>
        <p:spPr bwMode="auto">
          <a:xfrm>
            <a:off x="214313" y="285750"/>
            <a:ext cx="4933950" cy="400110"/>
          </a:xfrm>
          <a:prstGeom prst="rect">
            <a:avLst/>
          </a:prstGeom>
          <a:noFill/>
          <a:ln w="9525" algn="ctr">
            <a:noFill/>
            <a:miter lim="800000"/>
            <a:headEnd/>
            <a:tailEnd/>
          </a:ln>
        </p:spPr>
        <p:txBody>
          <a:bodyPr>
            <a:spAutoFit/>
          </a:bodyPr>
          <a:lstStyle/>
          <a:p>
            <a:pPr eaLnBrk="0" hangingPunct="0">
              <a:spcBef>
                <a:spcPts val="2400"/>
              </a:spcBef>
            </a:pPr>
            <a:r>
              <a:rPr lang="en-US" b="1" dirty="0">
                <a:solidFill>
                  <a:srgbClr val="000000"/>
                </a:solidFill>
                <a:latin typeface="Calibri" pitchFamily="34" charset="0"/>
                <a:cs typeface="Calibri" pitchFamily="34" charset="0"/>
              </a:rPr>
              <a:t>MINING </a:t>
            </a:r>
            <a:r>
              <a:rPr lang="en-US" b="1" dirty="0" smtClean="0">
                <a:solidFill>
                  <a:srgbClr val="000000"/>
                </a:solidFill>
                <a:latin typeface="Calibri" pitchFamily="34" charset="0"/>
                <a:cs typeface="Calibri" pitchFamily="34" charset="0"/>
              </a:rPr>
              <a:t>PROJECTS PORTFOLIO  </a:t>
            </a:r>
            <a:endParaRPr lang="en-US" b="1" dirty="0">
              <a:solidFill>
                <a:srgbClr val="000000"/>
              </a:solidFill>
              <a:latin typeface="Calibri" pitchFamily="34" charset="0"/>
              <a:cs typeface="Calibri" pitchFamily="34" charset="0"/>
            </a:endParaRPr>
          </a:p>
        </p:txBody>
      </p:sp>
      <p:grpSp>
        <p:nvGrpSpPr>
          <p:cNvPr id="4" name="3 Grupo"/>
          <p:cNvGrpSpPr/>
          <p:nvPr/>
        </p:nvGrpSpPr>
        <p:grpSpPr>
          <a:xfrm>
            <a:off x="0" y="1735138"/>
            <a:ext cx="4140200" cy="4845050"/>
            <a:chOff x="0" y="1735138"/>
            <a:chExt cx="4140200" cy="4845050"/>
          </a:xfrm>
        </p:grpSpPr>
        <p:grpSp>
          <p:nvGrpSpPr>
            <p:cNvPr id="2" name="1 Grupo"/>
            <p:cNvGrpSpPr/>
            <p:nvPr/>
          </p:nvGrpSpPr>
          <p:grpSpPr>
            <a:xfrm>
              <a:off x="0" y="1735138"/>
              <a:ext cx="4140200" cy="4845050"/>
              <a:chOff x="0" y="1735138"/>
              <a:chExt cx="4140200" cy="4845050"/>
            </a:xfrm>
          </p:grpSpPr>
          <p:grpSp>
            <p:nvGrpSpPr>
              <p:cNvPr id="210946" name="13 Grupo"/>
              <p:cNvGrpSpPr>
                <a:grpSpLocks/>
              </p:cNvGrpSpPr>
              <p:nvPr/>
            </p:nvGrpSpPr>
            <p:grpSpPr bwMode="auto">
              <a:xfrm>
                <a:off x="0" y="1735138"/>
                <a:ext cx="4140200" cy="4845050"/>
                <a:chOff x="89391" y="2000241"/>
                <a:chExt cx="3839667" cy="4286280"/>
              </a:xfrm>
            </p:grpSpPr>
            <p:pic>
              <p:nvPicPr>
                <p:cNvPr id="7" name="Picture 4" descr="C:\Users\rpinillos\AppData\Local\Microsoft\Windows\Temporary Internet Files\Content.Outlook\M3MPQMNT\Mapa_solo.jpg"/>
                <p:cNvPicPr>
                  <a:picLocks noChangeAspect="1" noChangeArrowheads="1"/>
                </p:cNvPicPr>
                <p:nvPr/>
              </p:nvPicPr>
              <p:blipFill>
                <a:blip r:embed="rId2" cstate="print"/>
                <a:srcRect/>
                <a:stretch>
                  <a:fillRect/>
                </a:stretch>
              </p:blipFill>
              <p:spPr bwMode="auto">
                <a:xfrm>
                  <a:off x="89391" y="2000241"/>
                  <a:ext cx="3839667" cy="4286280"/>
                </a:xfrm>
                <a:prstGeom prst="rect">
                  <a:avLst/>
                </a:prstGeom>
                <a:solidFill>
                  <a:schemeClr val="tx1">
                    <a:lumMod val="85000"/>
                    <a:lumOff val="15000"/>
                  </a:schemeClr>
                </a:solidFill>
                <a:ln w="9525">
                  <a:noFill/>
                  <a:miter lim="800000"/>
                  <a:headEnd/>
                  <a:tailEnd/>
                </a:ln>
              </p:spPr>
            </p:pic>
            <p:sp>
              <p:nvSpPr>
                <p:cNvPr id="8" name="7 Octágono"/>
                <p:cNvSpPr/>
                <p:nvPr/>
              </p:nvSpPr>
              <p:spPr>
                <a:xfrm flipH="1">
                  <a:off x="1071392" y="3786659"/>
                  <a:ext cx="214951" cy="213471"/>
                </a:xfrm>
                <a:prstGeom prst="oct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solidFill>
                        <a:srgbClr val="FFFFFF"/>
                      </a:solidFill>
                    </a:rPr>
                    <a:t>1</a:t>
                  </a:r>
                </a:p>
              </p:txBody>
            </p:sp>
            <p:sp>
              <p:nvSpPr>
                <p:cNvPr id="9" name="8 Octágono"/>
                <p:cNvSpPr/>
                <p:nvPr/>
              </p:nvSpPr>
              <p:spPr>
                <a:xfrm flipH="1">
                  <a:off x="1000723" y="3356908"/>
                  <a:ext cx="213478" cy="214875"/>
                </a:xfrm>
                <a:prstGeom prst="octag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200" b="1" dirty="0">
                      <a:solidFill>
                        <a:srgbClr val="FFFFFF"/>
                      </a:solidFill>
                    </a:rPr>
                    <a:t>2</a:t>
                  </a:r>
                </a:p>
              </p:txBody>
            </p:sp>
          </p:grpSp>
          <p:sp>
            <p:nvSpPr>
              <p:cNvPr id="210967" name="1 CuadroTexto"/>
              <p:cNvSpPr txBox="1">
                <a:spLocks noChangeArrowheads="1"/>
              </p:cNvSpPr>
              <p:nvPr/>
            </p:nvSpPr>
            <p:spPr bwMode="auto">
              <a:xfrm>
                <a:off x="284163" y="4331764"/>
                <a:ext cx="882650" cy="430887"/>
              </a:xfrm>
              <a:prstGeom prst="rect">
                <a:avLst/>
              </a:prstGeom>
              <a:solidFill>
                <a:schemeClr val="bg1"/>
              </a:solidFill>
              <a:ln w="9525">
                <a:noFill/>
                <a:miter lim="800000"/>
                <a:headEnd/>
                <a:tailEnd/>
              </a:ln>
            </p:spPr>
            <p:txBody>
              <a:bodyPr>
                <a:spAutoFit/>
              </a:bodyPr>
              <a:lstStyle/>
              <a:p>
                <a:r>
                  <a:rPr lang="en-US" sz="1100" b="1" dirty="0">
                    <a:solidFill>
                      <a:srgbClr val="000000"/>
                    </a:solidFill>
                    <a:latin typeface="Arial Narrow" pitchFamily="34" charset="0"/>
                  </a:rPr>
                  <a:t>PACIFIC </a:t>
                </a:r>
              </a:p>
              <a:p>
                <a:r>
                  <a:rPr lang="en-US" sz="1100" b="1" dirty="0">
                    <a:solidFill>
                      <a:srgbClr val="000000"/>
                    </a:solidFill>
                    <a:latin typeface="Arial Narrow" pitchFamily="34" charset="0"/>
                  </a:rPr>
                  <a:t>OCEAN </a:t>
                </a:r>
              </a:p>
            </p:txBody>
          </p:sp>
          <p:sp>
            <p:nvSpPr>
              <p:cNvPr id="210968" name="2 CuadroTexto"/>
              <p:cNvSpPr txBox="1">
                <a:spLocks noChangeArrowheads="1"/>
              </p:cNvSpPr>
              <p:nvPr/>
            </p:nvSpPr>
            <p:spPr bwMode="auto">
              <a:xfrm>
                <a:off x="2693988" y="3644900"/>
                <a:ext cx="792162" cy="276999"/>
              </a:xfrm>
              <a:prstGeom prst="rect">
                <a:avLst/>
              </a:prstGeom>
              <a:solidFill>
                <a:schemeClr val="bg1"/>
              </a:solidFill>
              <a:ln w="9525">
                <a:noFill/>
                <a:miter lim="800000"/>
                <a:headEnd/>
                <a:tailEnd/>
              </a:ln>
            </p:spPr>
            <p:txBody>
              <a:bodyPr>
                <a:spAutoFit/>
              </a:bodyPr>
              <a:lstStyle/>
              <a:p>
                <a:r>
                  <a:rPr lang="en-US" sz="1200" b="1" dirty="0">
                    <a:solidFill>
                      <a:srgbClr val="000000"/>
                    </a:solidFill>
                    <a:latin typeface="Arial Narrow" pitchFamily="34" charset="0"/>
                  </a:rPr>
                  <a:t>BRAZIL</a:t>
                </a:r>
              </a:p>
            </p:txBody>
          </p:sp>
        </p:grpSp>
        <p:sp>
          <p:nvSpPr>
            <p:cNvPr id="3" name="2 CuadroTexto"/>
            <p:cNvSpPr txBox="1"/>
            <p:nvPr/>
          </p:nvSpPr>
          <p:spPr>
            <a:xfrm>
              <a:off x="82661" y="3316145"/>
              <a:ext cx="1800001" cy="246221"/>
            </a:xfrm>
            <a:prstGeom prst="rect">
              <a:avLst/>
            </a:prstGeom>
            <a:noFill/>
          </p:spPr>
          <p:txBody>
            <a:bodyPr wrap="square" rtlCol="0">
              <a:spAutoFit/>
            </a:bodyPr>
            <a:lstStyle/>
            <a:p>
              <a:r>
                <a:rPr lang="es-PE" sz="1000" dirty="0" smtClean="0"/>
                <a:t>Cajamarca</a:t>
              </a:r>
              <a:endParaRPr lang="es-PE" sz="1000" dirty="0"/>
            </a:p>
          </p:txBody>
        </p:sp>
        <p:sp>
          <p:nvSpPr>
            <p:cNvPr id="12" name="11 CuadroTexto"/>
            <p:cNvSpPr txBox="1"/>
            <p:nvPr/>
          </p:nvSpPr>
          <p:spPr>
            <a:xfrm>
              <a:off x="158862" y="3798788"/>
              <a:ext cx="1800001" cy="246221"/>
            </a:xfrm>
            <a:prstGeom prst="rect">
              <a:avLst/>
            </a:prstGeom>
            <a:noFill/>
          </p:spPr>
          <p:txBody>
            <a:bodyPr wrap="square" rtlCol="0">
              <a:spAutoFit/>
            </a:bodyPr>
            <a:lstStyle/>
            <a:p>
              <a:r>
                <a:rPr lang="es-PE" sz="1000" dirty="0" smtClean="0"/>
                <a:t>La Libertad</a:t>
              </a:r>
              <a:endParaRPr lang="es-PE" sz="1000" dirty="0"/>
            </a:p>
          </p:txBody>
        </p:sp>
      </p:grpSp>
      <p:graphicFrame>
        <p:nvGraphicFramePr>
          <p:cNvPr id="6" name="5 Tabla"/>
          <p:cNvGraphicFramePr>
            <a:graphicFrameLocks noGrp="1"/>
          </p:cNvGraphicFramePr>
          <p:nvPr>
            <p:extLst>
              <p:ext uri="{D42A27DB-BD31-4B8C-83A1-F6EECF244321}">
                <p14:modId xmlns:p14="http://schemas.microsoft.com/office/powerpoint/2010/main" xmlns="" val="1708321752"/>
              </p:ext>
            </p:extLst>
          </p:nvPr>
        </p:nvGraphicFramePr>
        <p:xfrm>
          <a:off x="3635896" y="2192901"/>
          <a:ext cx="5184775" cy="2242527"/>
        </p:xfrm>
        <a:graphic>
          <a:graphicData uri="http://schemas.openxmlformats.org/drawingml/2006/table">
            <a:tbl>
              <a:tblPr/>
              <a:tblGrid>
                <a:gridCol w="1982414"/>
                <a:gridCol w="991207"/>
                <a:gridCol w="1006610"/>
                <a:gridCol w="1204544"/>
              </a:tblGrid>
              <a:tr h="732043">
                <a:tc>
                  <a:txBody>
                    <a:bodyPr/>
                    <a:lstStyle/>
                    <a:p>
                      <a:pPr algn="ctr" rtl="0" fontAlgn="ctr"/>
                      <a:r>
                        <a:rPr lang="en-US" sz="1400" b="1" i="0" u="none" strike="noStrike" dirty="0" smtClean="0">
                          <a:solidFill>
                            <a:schemeClr val="bg1"/>
                          </a:solidFill>
                          <a:latin typeface="Calibri" pitchFamily="34" charset="0"/>
                          <a:cs typeface="Calibri" pitchFamily="34" charset="0"/>
                        </a:rPr>
                        <a:t>PROJECT</a:t>
                      </a:r>
                      <a:endParaRPr lang="en-US" sz="1400" b="1" i="0" u="none" strike="noStrike" dirty="0">
                        <a:solidFill>
                          <a:schemeClr val="bg1"/>
                        </a:solidFill>
                        <a:latin typeface="Calibri" pitchFamily="34" charset="0"/>
                        <a:cs typeface="Calibri"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algn="ctr" defTabSz="914400" rtl="0" eaLnBrk="1" fontAlgn="ctr" latinLnBrk="0" hangingPunct="1"/>
                      <a:r>
                        <a:rPr lang="es-PE" sz="1400" b="1" i="0" u="none" strike="noStrike" kern="1200" dirty="0" smtClean="0">
                          <a:solidFill>
                            <a:schemeClr val="bg1"/>
                          </a:solidFill>
                          <a:latin typeface="Calibri" pitchFamily="34" charset="0"/>
                          <a:ea typeface="+mn-ea"/>
                          <a:cs typeface="Calibri" pitchFamily="34" charset="0"/>
                        </a:rPr>
                        <a:t>CURRENT STATUS</a:t>
                      </a:r>
                      <a:endParaRPr lang="es-PE" sz="1400" b="1" i="0" u="none" strike="noStrike" kern="1200" dirty="0">
                        <a:solidFill>
                          <a:schemeClr val="bg1"/>
                        </a:solidFill>
                        <a:latin typeface="Calibri" pitchFamily="34" charset="0"/>
                        <a:ea typeface="+mn-ea"/>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ctr" rtl="0" fontAlgn="ctr"/>
                      <a:r>
                        <a:rPr lang="en-US" sz="1400" b="1" i="0" u="none" strike="noStrike" dirty="0" smtClean="0">
                          <a:solidFill>
                            <a:schemeClr val="bg1"/>
                          </a:solidFill>
                          <a:latin typeface="Calibri" pitchFamily="34" charset="0"/>
                          <a:cs typeface="Calibri" pitchFamily="34" charset="0"/>
                        </a:rPr>
                        <a:t>ESTIMATED INVESTMENT</a:t>
                      </a:r>
                    </a:p>
                    <a:p>
                      <a:pPr algn="ctr" rtl="0" fontAlgn="ctr"/>
                      <a:r>
                        <a:rPr lang="en-US" sz="1400" b="1" i="0" u="none" strike="noStrike" dirty="0" smtClean="0">
                          <a:solidFill>
                            <a:schemeClr val="bg1"/>
                          </a:solidFill>
                          <a:latin typeface="Calibri" pitchFamily="34" charset="0"/>
                          <a:cs typeface="Calibri" pitchFamily="34" charset="0"/>
                        </a:rPr>
                        <a:t>US$ MILLION </a:t>
                      </a:r>
                      <a:endParaRPr lang="en-US" sz="1400" b="1" i="0" u="none" strike="noStrike" dirty="0">
                        <a:solidFill>
                          <a:schemeClr val="bg1"/>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smtClean="0">
                          <a:solidFill>
                            <a:srgbClr val="FFFFFF"/>
                          </a:solidFill>
                          <a:latin typeface="Calibri" pitchFamily="34" charset="0"/>
                          <a:cs typeface="Calibri" pitchFamily="34" charset="0"/>
                        </a:rPr>
                        <a:t>PLANNED</a:t>
                      </a:r>
                    </a:p>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noProof="0" dirty="0" smtClean="0">
                          <a:solidFill>
                            <a:srgbClr val="FFFFFF"/>
                          </a:solidFill>
                          <a:latin typeface="Calibri" pitchFamily="34" charset="0"/>
                          <a:cs typeface="Calibri" pitchFamily="34" charset="0"/>
                        </a:rPr>
                        <a:t> AWARD</a:t>
                      </a:r>
                      <a:r>
                        <a:rPr lang="en-US" sz="1400" b="1" i="0" u="none" strike="noStrike" baseline="0" noProof="0" dirty="0" smtClean="0">
                          <a:solidFill>
                            <a:srgbClr val="FFFFFF"/>
                          </a:solidFill>
                          <a:latin typeface="Calibri" pitchFamily="34" charset="0"/>
                          <a:cs typeface="Calibri" pitchFamily="34" charset="0"/>
                        </a:rPr>
                        <a:t> DATE</a:t>
                      </a:r>
                      <a:endParaRPr lang="en-US" sz="1400" b="1" i="0" u="none" strike="noStrike" noProof="0" dirty="0">
                        <a:solidFill>
                          <a:srgbClr val="FFFFFF"/>
                        </a:solidFill>
                        <a:latin typeface="Calibri" pitchFamily="34" charset="0"/>
                        <a:cs typeface="Calibri"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r>
              <a:tr h="648072">
                <a:tc>
                  <a:txBody>
                    <a:bodyPr/>
                    <a:lstStyle/>
                    <a:p>
                      <a:pPr algn="l" fontAlgn="ctr"/>
                      <a:r>
                        <a:rPr lang="en-US" sz="1400" b="0" i="0" u="none" strike="noStrike" dirty="0" smtClean="0">
                          <a:solidFill>
                            <a:schemeClr val="tx1"/>
                          </a:solidFill>
                          <a:latin typeface="Calibri" pitchFamily="34" charset="0"/>
                          <a:cs typeface="Calibri" pitchFamily="34" charset="0"/>
                        </a:rPr>
                        <a:t>1. Mining prospects of </a:t>
                      </a:r>
                      <a:r>
                        <a:rPr lang="en-US" sz="1400" b="0" i="0" u="none" strike="noStrike" dirty="0" err="1" smtClean="0">
                          <a:solidFill>
                            <a:schemeClr val="tx1"/>
                          </a:solidFill>
                          <a:latin typeface="Calibri" pitchFamily="34" charset="0"/>
                          <a:cs typeface="Calibri" pitchFamily="34" charset="0"/>
                        </a:rPr>
                        <a:t>Huayday</a:t>
                      </a:r>
                      <a:r>
                        <a:rPr lang="en-US" sz="1400" b="0" i="0" u="none" strike="noStrike" dirty="0" smtClean="0">
                          <a:solidFill>
                            <a:schemeClr val="tx1"/>
                          </a:solidFill>
                          <a:latin typeface="Calibri" pitchFamily="34" charset="0"/>
                          <a:cs typeface="Calibri" pitchFamily="34" charset="0"/>
                        </a:rPr>
                        <a:t> </a:t>
                      </a:r>
                      <a:r>
                        <a:rPr lang="en-US" sz="1400" b="0" i="0" u="none" strike="noStrike" dirty="0" err="1" smtClean="0">
                          <a:solidFill>
                            <a:schemeClr val="tx1"/>
                          </a:solidFill>
                          <a:latin typeface="Calibri" pitchFamily="34" charset="0"/>
                          <a:cs typeface="Calibri" pitchFamily="34" charset="0"/>
                        </a:rPr>
                        <a:t>Ambara</a:t>
                      </a:r>
                      <a:endParaRPr lang="en-US" sz="1400" b="0" i="0" u="none" strike="noStrike" dirty="0">
                        <a:solidFill>
                          <a:schemeClr val="tx1"/>
                        </a:solidFill>
                        <a:latin typeface="Calibri" pitchFamily="34" charset="0"/>
                        <a:cs typeface="Calibri" pitchFamily="34" charset="0"/>
                      </a:endParaRPr>
                    </a:p>
                  </a:txBody>
                  <a:tcPr marL="7012" marR="7012" marT="7012" marB="0" anchor="ctr">
                    <a:lnL>
                      <a:noFill/>
                    </a:lnL>
                    <a:lnR>
                      <a:noFill/>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s-PE" sz="1400" kern="1200" dirty="0" err="1" smtClean="0">
                          <a:solidFill>
                            <a:schemeClr val="tx1"/>
                          </a:solidFill>
                          <a:latin typeface="Calibri" pitchFamily="34" charset="0"/>
                          <a:ea typeface="+mn-ea"/>
                          <a:cs typeface="Calibri" pitchFamily="34" charset="0"/>
                        </a:rPr>
                        <a:t>To</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be</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called</a:t>
                      </a:r>
                      <a:endParaRPr lang="en-US" sz="1400" kern="1200" dirty="0">
                        <a:solidFill>
                          <a:schemeClr val="tx1"/>
                        </a:solidFill>
                        <a:latin typeface="Calibri" pitchFamily="34" charset="0"/>
                        <a:ea typeface="+mn-ea"/>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Calibri" pitchFamily="34" charset="0"/>
                          <a:cs typeface="Calibri" pitchFamily="34" charset="0"/>
                        </a:rPr>
                        <a:t>To be   defined</a:t>
                      </a:r>
                      <a:endParaRPr lang="en-US" sz="1400" b="0" i="0" u="none" strike="noStrike"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solidFill>
                            <a:schemeClr val="tx1"/>
                          </a:solidFill>
                          <a:latin typeface="Calibri" pitchFamily="34" charset="0"/>
                          <a:cs typeface="Calibri" pitchFamily="34" charset="0"/>
                        </a:rPr>
                        <a:t>IV QT 2012</a:t>
                      </a:r>
                      <a:endParaRPr lang="en-US" sz="1400" b="0" i="0" u="none" strike="noStrike" dirty="0">
                        <a:solidFill>
                          <a:schemeClr val="tx1"/>
                        </a:solidFill>
                        <a:latin typeface="Calibri" pitchFamily="34" charset="0"/>
                        <a:cs typeface="Calibri" pitchFamily="34" charset="0"/>
                      </a:endParaRPr>
                    </a:p>
                  </a:txBody>
                  <a:tcPr marL="0" marR="0" marT="0" marB="0" anchor="ctr">
                    <a:lnL>
                      <a:noFill/>
                    </a:lnL>
                    <a:lnR>
                      <a:noFill/>
                    </a:lnR>
                    <a:lnT w="12700" cap="flat" cmpd="sng" algn="ctr">
                      <a:noFill/>
                      <a:prstDash val="solid"/>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r>
              <a:tr h="862412">
                <a:tc>
                  <a:txBody>
                    <a:bodyPr/>
                    <a:lstStyle/>
                    <a:p>
                      <a:pPr algn="l" fontAlgn="ctr"/>
                      <a:r>
                        <a:rPr lang="es-ES" sz="1400" b="0" i="0" u="none" strike="noStrike" dirty="0" smtClean="0">
                          <a:solidFill>
                            <a:schemeClr val="tx1"/>
                          </a:solidFill>
                          <a:latin typeface="Calibri" pitchFamily="34" charset="0"/>
                          <a:cs typeface="Calibri" pitchFamily="34" charset="0"/>
                        </a:rPr>
                        <a:t>2. </a:t>
                      </a:r>
                      <a:r>
                        <a:rPr lang="en-US" sz="1400" b="0" i="0" u="none" strike="noStrike" dirty="0" smtClean="0">
                          <a:solidFill>
                            <a:schemeClr val="tx1"/>
                          </a:solidFill>
                          <a:latin typeface="Calibri" pitchFamily="34" charset="0"/>
                          <a:cs typeface="Calibri" pitchFamily="34" charset="0"/>
                        </a:rPr>
                        <a:t>Concession of Remaining </a:t>
                      </a:r>
                      <a:r>
                        <a:rPr lang="en-US" sz="1400" b="0" i="0" u="none" strike="noStrike" dirty="0" err="1" smtClean="0">
                          <a:solidFill>
                            <a:schemeClr val="tx1"/>
                          </a:solidFill>
                          <a:latin typeface="Calibri" pitchFamily="34" charset="0"/>
                          <a:cs typeface="Calibri" pitchFamily="34" charset="0"/>
                        </a:rPr>
                        <a:t>Michiquillay</a:t>
                      </a:r>
                      <a:r>
                        <a:rPr lang="en-US" sz="1400" b="0" i="0" u="none" strike="noStrike" dirty="0" smtClean="0">
                          <a:solidFill>
                            <a:schemeClr val="tx1"/>
                          </a:solidFill>
                          <a:latin typeface="Calibri" pitchFamily="34" charset="0"/>
                          <a:cs typeface="Calibri" pitchFamily="34" charset="0"/>
                        </a:rPr>
                        <a:t> Project </a:t>
                      </a:r>
                      <a:endParaRPr lang="es-ES" sz="1400" b="0" i="0" u="none" strike="noStrike" dirty="0">
                        <a:solidFill>
                          <a:schemeClr val="tx1"/>
                        </a:solidFill>
                        <a:latin typeface="Calibri" pitchFamily="34" charset="0"/>
                        <a:cs typeface="Calibri" pitchFamily="34" charset="0"/>
                      </a:endParaRPr>
                    </a:p>
                  </a:txBody>
                  <a:tcPr marL="7012" marR="7012" marT="7012" marB="0" anchor="ctr">
                    <a:lnL>
                      <a:noFill/>
                    </a:lnL>
                    <a:lnR>
                      <a:noFill/>
                    </a:lnR>
                    <a:lnT w="3175"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PE" sz="1400" kern="1200" dirty="0" err="1" smtClean="0">
                          <a:solidFill>
                            <a:schemeClr val="tx1"/>
                          </a:solidFill>
                          <a:latin typeface="Calibri" pitchFamily="34" charset="0"/>
                          <a:ea typeface="+mn-ea"/>
                          <a:cs typeface="Calibri" pitchFamily="34" charset="0"/>
                        </a:rPr>
                        <a:t>To</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be</a:t>
                      </a:r>
                      <a:r>
                        <a:rPr lang="es-PE" sz="1400" kern="1200" dirty="0" smtClean="0">
                          <a:solidFill>
                            <a:schemeClr val="tx1"/>
                          </a:solidFill>
                          <a:latin typeface="Calibri" pitchFamily="34" charset="0"/>
                          <a:ea typeface="+mn-ea"/>
                          <a:cs typeface="Calibri" pitchFamily="34" charset="0"/>
                        </a:rPr>
                        <a:t> </a:t>
                      </a:r>
                      <a:r>
                        <a:rPr lang="es-PE" sz="1400" kern="1200" dirty="0" err="1" smtClean="0">
                          <a:solidFill>
                            <a:schemeClr val="tx1"/>
                          </a:solidFill>
                          <a:latin typeface="Calibri" pitchFamily="34" charset="0"/>
                          <a:ea typeface="+mn-ea"/>
                          <a:cs typeface="Calibri" pitchFamily="34" charset="0"/>
                        </a:rPr>
                        <a:t>called</a:t>
                      </a:r>
                      <a:endParaRPr lang="en-US" sz="1400" kern="1200" dirty="0">
                        <a:solidFill>
                          <a:schemeClr val="tx1"/>
                        </a:solidFill>
                        <a:latin typeface="Calibri" pitchFamily="34" charset="0"/>
                        <a:ea typeface="+mn-ea"/>
                        <a:cs typeface="Calibri" pitchFamily="34" charset="0"/>
                      </a:endParaRPr>
                    </a:p>
                  </a:txBody>
                  <a:tcPr marL="0" marR="0" marT="0" marB="0" anchor="ctr">
                    <a:lnL>
                      <a:noFill/>
                    </a:lnL>
                    <a:lnR>
                      <a:noFill/>
                    </a:lnR>
                    <a:lnT w="3175"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Calibri" pitchFamily="34" charset="0"/>
                          <a:cs typeface="Calibri" pitchFamily="34" charset="0"/>
                        </a:rPr>
                        <a:t>To be  defined</a:t>
                      </a:r>
                      <a:endParaRPr lang="en-US" sz="1400" b="0" i="0" u="none" strike="noStrike" dirty="0">
                        <a:solidFill>
                          <a:schemeClr val="tx1"/>
                        </a:solidFill>
                        <a:latin typeface="Calibri" pitchFamily="34" charset="0"/>
                        <a:cs typeface="Calibri" pitchFamily="34" charset="0"/>
                      </a:endParaRPr>
                    </a:p>
                  </a:txBody>
                  <a:tcPr marL="0" marR="0" marT="0" marB="0" anchor="ctr">
                    <a:lnL>
                      <a:noFill/>
                    </a:lnL>
                    <a:lnR>
                      <a:noFill/>
                    </a:lnR>
                    <a:lnT w="3175"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latin typeface="Calibri" pitchFamily="34" charset="0"/>
                          <a:cs typeface="Calibri" pitchFamily="34" charset="0"/>
                        </a:rPr>
                        <a:t>II QT 2013</a:t>
                      </a:r>
                    </a:p>
                  </a:txBody>
                  <a:tcPr marL="0" marR="0" marT="0" marB="0" anchor="ctr">
                    <a:lnL>
                      <a:noFill/>
                    </a:lnL>
                    <a:lnR>
                      <a:noFill/>
                    </a:lnR>
                    <a:lnT w="3175" cap="flat" cmpd="sng" algn="ctr">
                      <a:solidFill>
                        <a:schemeClr val="tx1"/>
                      </a:solidFill>
                      <a:prstDash val="sysDash"/>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788402934"/>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solidFill>
                <a:srgbClr val="000000"/>
              </a:solidFill>
              <a:latin typeface="Candara" pitchFamily="34" charset="0"/>
            </a:endParaRPr>
          </a:p>
        </p:txBody>
      </p:sp>
      <p:sp>
        <p:nvSpPr>
          <p:cNvPr id="145411"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ES_tradnl" sz="2400" b="1">
                <a:solidFill>
                  <a:srgbClr val="FFFFFF"/>
                </a:solidFill>
                <a:latin typeface="Calibri" pitchFamily="34" charset="0"/>
                <a:cs typeface="Tahoma" pitchFamily="34" charset="0"/>
              </a:rPr>
              <a:t>ESTABILIDAD MACROECONÓMICA</a:t>
            </a:r>
            <a:r>
              <a:rPr lang="es-ES_tradnl" sz="3000" b="1">
                <a:solidFill>
                  <a:srgbClr val="FFFFFF"/>
                </a:solidFill>
                <a:latin typeface="Calibri" pitchFamily="34" charset="0"/>
                <a:cs typeface="Tahoma" pitchFamily="34" charset="0"/>
              </a:rPr>
              <a:t> </a:t>
            </a:r>
          </a:p>
        </p:txBody>
      </p:sp>
      <p:sp>
        <p:nvSpPr>
          <p:cNvPr id="13" name="Rectangle 45"/>
          <p:cNvSpPr>
            <a:spLocks noChangeArrowheads="1"/>
          </p:cNvSpPr>
          <p:nvPr/>
        </p:nvSpPr>
        <p:spPr bwMode="auto">
          <a:xfrm>
            <a:off x="428625" y="6381328"/>
            <a:ext cx="4071938" cy="554037"/>
          </a:xfrm>
          <a:prstGeom prst="rect">
            <a:avLst/>
          </a:prstGeom>
          <a:noFill/>
          <a:ln w="9525" algn="ctr">
            <a:noFill/>
            <a:miter lim="800000"/>
            <a:headEnd/>
            <a:tailEnd/>
          </a:ln>
        </p:spPr>
        <p:txBody>
          <a:bodyPr>
            <a:spAutoFit/>
          </a:bodyPr>
          <a:lstStyle/>
          <a:p>
            <a:r>
              <a:rPr lang="en-US" sz="1000" dirty="0" smtClean="0">
                <a:solidFill>
                  <a:srgbClr val="000000"/>
                </a:solidFill>
                <a:latin typeface="Arial Narrow" pitchFamily="34" charset="0"/>
              </a:rPr>
              <a:t>Source: Central Reserve Bank of Peru and Ministry of Economy  and Finance </a:t>
            </a:r>
          </a:p>
          <a:p>
            <a:r>
              <a:rPr lang="en-US" sz="1000" dirty="0" smtClean="0">
                <a:solidFill>
                  <a:srgbClr val="000000"/>
                </a:solidFill>
                <a:latin typeface="Arial Narrow" pitchFamily="34" charset="0"/>
              </a:rPr>
              <a:t>* </a:t>
            </a:r>
            <a:r>
              <a:rPr lang="en-US" sz="1000" dirty="0" err="1" smtClean="0">
                <a:solidFill>
                  <a:srgbClr val="000000"/>
                </a:solidFill>
                <a:latin typeface="Arial Narrow" pitchFamily="34" charset="0"/>
              </a:rPr>
              <a:t>Extiamtedy</a:t>
            </a:r>
            <a:r>
              <a:rPr lang="en-US" sz="1000" dirty="0" smtClean="0">
                <a:solidFill>
                  <a:srgbClr val="000000"/>
                </a:solidFill>
                <a:latin typeface="Arial Narrow" pitchFamily="34" charset="0"/>
              </a:rPr>
              <a:t> figure</a:t>
            </a:r>
          </a:p>
          <a:p>
            <a:endParaRPr lang="en-US" sz="1000" dirty="0">
              <a:solidFill>
                <a:srgbClr val="000000"/>
              </a:solidFill>
              <a:latin typeface="Arial Narrow" pitchFamily="34" charset="0"/>
            </a:endParaRPr>
          </a:p>
        </p:txBody>
      </p:sp>
      <p:sp>
        <p:nvSpPr>
          <p:cNvPr id="1454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n-US" sz="2400" b="1">
                <a:solidFill>
                  <a:srgbClr val="FFFFFF"/>
                </a:solidFill>
                <a:latin typeface="Calibri" pitchFamily="34" charset="0"/>
                <a:cs typeface="Tahoma" pitchFamily="34" charset="0"/>
              </a:rPr>
              <a:t>MACROECONOMIC STABILITY</a:t>
            </a:r>
          </a:p>
        </p:txBody>
      </p:sp>
      <p:sp>
        <p:nvSpPr>
          <p:cNvPr id="145415"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16" name="Rectangle 83"/>
          <p:cNvSpPr>
            <a:spLocks noChangeArrowheads="1"/>
          </p:cNvSpPr>
          <p:nvPr/>
        </p:nvSpPr>
        <p:spPr bwMode="auto">
          <a:xfrm>
            <a:off x="285750" y="1546502"/>
            <a:ext cx="8606730" cy="369332"/>
          </a:xfrm>
          <a:prstGeom prst="rect">
            <a:avLst/>
          </a:prstGeom>
          <a:noFill/>
          <a:ln w="9525">
            <a:noFill/>
            <a:miter lim="800000"/>
            <a:headEnd/>
            <a:tailEnd/>
          </a:ln>
        </p:spPr>
        <p:txBody>
          <a:bodyPr wrap="square" anchor="ctr">
            <a:spAutoFit/>
          </a:bodyPr>
          <a:lstStyle/>
          <a:p>
            <a:pPr eaLnBrk="0" hangingPunct="0"/>
            <a:r>
              <a:rPr lang="en-US" sz="1800" b="1" dirty="0" smtClean="0">
                <a:solidFill>
                  <a:srgbClr val="000000"/>
                </a:solidFill>
                <a:latin typeface="Calibri" pitchFamily="34" charset="0"/>
                <a:cs typeface="Calibri" pitchFamily="34" charset="0"/>
              </a:rPr>
              <a:t>Economic growth has been driven by rising investment and a dynamic trade exchange ….</a:t>
            </a:r>
            <a:endParaRPr lang="en-US" sz="1800" b="1" dirty="0">
              <a:solidFill>
                <a:srgbClr val="000000"/>
              </a:solidFill>
              <a:latin typeface="Calibri" pitchFamily="34" charset="0"/>
              <a:cs typeface="Calibri" pitchFamily="34" charset="0"/>
            </a:endParaRPr>
          </a:p>
        </p:txBody>
      </p:sp>
      <p:cxnSp>
        <p:nvCxnSpPr>
          <p:cNvPr id="17" name="16 Conector recto"/>
          <p:cNvCxnSpPr/>
          <p:nvPr/>
        </p:nvCxnSpPr>
        <p:spPr>
          <a:xfrm>
            <a:off x="395536" y="1988840"/>
            <a:ext cx="8280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 Box 6"/>
          <p:cNvSpPr txBox="1">
            <a:spLocks noChangeArrowheads="1"/>
          </p:cNvSpPr>
          <p:nvPr/>
        </p:nvSpPr>
        <p:spPr bwMode="auto">
          <a:xfrm>
            <a:off x="426887" y="2132856"/>
            <a:ext cx="3286125" cy="479425"/>
          </a:xfrm>
          <a:prstGeom prst="rect">
            <a:avLst/>
          </a:prstGeom>
          <a:noFill/>
          <a:ln w="9525">
            <a:noFill/>
            <a:miter lim="800000"/>
            <a:headEnd/>
            <a:tailEnd/>
          </a:ln>
        </p:spPr>
        <p:txBody>
          <a:bodyPr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Private Investment 2000-2012 </a:t>
            </a:r>
          </a:p>
          <a:p>
            <a:pPr>
              <a:lnSpc>
                <a:spcPct val="90000"/>
              </a:lnSpc>
            </a:pPr>
            <a:r>
              <a:rPr lang="en-US" sz="1400" i="1" dirty="0">
                <a:solidFill>
                  <a:srgbClr val="000000"/>
                </a:solidFill>
                <a:latin typeface="Calibri" pitchFamily="34" charset="0"/>
                <a:cs typeface="Calibri" pitchFamily="34" charset="0"/>
              </a:rPr>
              <a:t>(US$ </a:t>
            </a:r>
            <a:r>
              <a:rPr lang="en-US" sz="1400" i="1" dirty="0" smtClean="0">
                <a:solidFill>
                  <a:srgbClr val="000000"/>
                </a:solidFill>
                <a:latin typeface="Calibri" pitchFamily="34" charset="0"/>
                <a:cs typeface="Calibri" pitchFamily="34" charset="0"/>
              </a:rPr>
              <a:t>billion</a:t>
            </a:r>
            <a:r>
              <a:rPr lang="en-US" sz="1400" i="1" dirty="0">
                <a:solidFill>
                  <a:srgbClr val="000000"/>
                </a:solidFill>
                <a:latin typeface="Calibri" pitchFamily="34" charset="0"/>
                <a:cs typeface="Calibri" pitchFamily="34" charset="0"/>
              </a:rPr>
              <a:t>)</a:t>
            </a:r>
          </a:p>
        </p:txBody>
      </p:sp>
      <p:graphicFrame>
        <p:nvGraphicFramePr>
          <p:cNvPr id="14" name="Chart 2"/>
          <p:cNvGraphicFramePr>
            <a:graphicFrameLocks/>
          </p:cNvGraphicFramePr>
          <p:nvPr>
            <p:extLst>
              <p:ext uri="{D42A27DB-BD31-4B8C-83A1-F6EECF244321}">
                <p14:modId xmlns="" xmlns:p14="http://schemas.microsoft.com/office/powerpoint/2010/main" val="1775043004"/>
              </p:ext>
            </p:extLst>
          </p:nvPr>
        </p:nvGraphicFramePr>
        <p:xfrm>
          <a:off x="498324" y="2561475"/>
          <a:ext cx="3857652" cy="3714776"/>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3"/>
          <p:cNvPicPr>
            <a:picLocks noChangeAspect="1" noChangeArrowheads="1"/>
          </p:cNvPicPr>
          <p:nvPr/>
        </p:nvPicPr>
        <p:blipFill>
          <a:blip r:embed="rId4" cstate="print"/>
          <a:srcRect l="1629" t="4626" r="1647" b="977"/>
          <a:stretch>
            <a:fillRect/>
          </a:stretch>
        </p:blipFill>
        <p:spPr bwMode="auto">
          <a:xfrm>
            <a:off x="4551092" y="2636912"/>
            <a:ext cx="4413396" cy="3595043"/>
          </a:xfrm>
          <a:prstGeom prst="rect">
            <a:avLst/>
          </a:prstGeom>
          <a:noFill/>
          <a:ln w="9525">
            <a:noFill/>
            <a:miter lim="800000"/>
            <a:headEnd/>
            <a:tailEnd/>
          </a:ln>
          <a:effectLst/>
        </p:spPr>
      </p:pic>
      <p:sp>
        <p:nvSpPr>
          <p:cNvPr id="21" name="Text Box 6"/>
          <p:cNvSpPr txBox="1">
            <a:spLocks noChangeArrowheads="1"/>
          </p:cNvSpPr>
          <p:nvPr/>
        </p:nvSpPr>
        <p:spPr bwMode="auto">
          <a:xfrm>
            <a:off x="5109521" y="2132855"/>
            <a:ext cx="3286125" cy="479425"/>
          </a:xfrm>
          <a:prstGeom prst="rect">
            <a:avLst/>
          </a:prstGeom>
          <a:noFill/>
          <a:ln w="9525">
            <a:noFill/>
            <a:miter lim="800000"/>
            <a:headEnd/>
            <a:tailEnd/>
          </a:ln>
        </p:spPr>
        <p:txBody>
          <a:bodyPr lIns="91438" tIns="45719" rIns="91438" bIns="45719">
            <a:spAutoFit/>
          </a:bodyPr>
          <a:lstStyle/>
          <a:p>
            <a:pPr>
              <a:lnSpc>
                <a:spcPct val="90000"/>
              </a:lnSpc>
            </a:pPr>
            <a:r>
              <a:rPr lang="en-US" sz="1400" b="1" dirty="0" smtClean="0">
                <a:solidFill>
                  <a:srgbClr val="000000"/>
                </a:solidFill>
                <a:latin typeface="Calibri" pitchFamily="34" charset="0"/>
                <a:cs typeface="Calibri" pitchFamily="34" charset="0"/>
              </a:rPr>
              <a:t>Balance of Trade </a:t>
            </a:r>
            <a:r>
              <a:rPr lang="en-US" sz="1400" b="1" dirty="0">
                <a:solidFill>
                  <a:srgbClr val="000000"/>
                </a:solidFill>
                <a:latin typeface="Calibri" pitchFamily="34" charset="0"/>
                <a:cs typeface="Calibri" pitchFamily="34" charset="0"/>
              </a:rPr>
              <a:t>2000-2011 </a:t>
            </a:r>
          </a:p>
          <a:p>
            <a:pPr>
              <a:lnSpc>
                <a:spcPct val="90000"/>
              </a:lnSpc>
            </a:pPr>
            <a:r>
              <a:rPr lang="en-US" sz="1400" i="1" dirty="0">
                <a:solidFill>
                  <a:srgbClr val="000000"/>
                </a:solidFill>
                <a:latin typeface="Calibri" pitchFamily="34" charset="0"/>
                <a:cs typeface="Calibri" pitchFamily="34" charset="0"/>
              </a:rPr>
              <a:t>(US$ million)</a:t>
            </a:r>
          </a:p>
        </p:txBody>
      </p:sp>
      <p:sp>
        <p:nvSpPr>
          <p:cNvPr id="22" name="Rectangle 45"/>
          <p:cNvSpPr>
            <a:spLocks noChangeArrowheads="1"/>
          </p:cNvSpPr>
          <p:nvPr/>
        </p:nvSpPr>
        <p:spPr bwMode="auto">
          <a:xfrm>
            <a:off x="4604518" y="6381328"/>
            <a:ext cx="4071938" cy="246221"/>
          </a:xfrm>
          <a:prstGeom prst="rect">
            <a:avLst/>
          </a:prstGeom>
          <a:noFill/>
          <a:ln w="9525" algn="ctr">
            <a:noFill/>
            <a:miter lim="800000"/>
            <a:headEnd/>
            <a:tailEnd/>
          </a:ln>
        </p:spPr>
        <p:txBody>
          <a:bodyPr>
            <a:spAutoFit/>
          </a:bodyPr>
          <a:lstStyle/>
          <a:p>
            <a:r>
              <a:rPr lang="en-US" sz="1000" dirty="0" smtClean="0">
                <a:solidFill>
                  <a:srgbClr val="000000"/>
                </a:solidFill>
                <a:latin typeface="Arial Narrow" pitchFamily="34" charset="0"/>
              </a:rPr>
              <a:t>Source: Central Reserve Bank of Peru</a:t>
            </a:r>
            <a:endParaRPr lang="en-US" sz="1000" dirty="0">
              <a:solidFill>
                <a:srgbClr val="000000"/>
              </a:solidFill>
              <a:latin typeface="Arial Narrow" pitchFamily="34" charset="0"/>
            </a:endParaRPr>
          </a:p>
        </p:txBody>
      </p:sp>
    </p:spTree>
    <p:extLst>
      <p:ext uri="{BB962C8B-B14F-4D97-AF65-F5344CB8AC3E}">
        <p14:creationId xmlns="" xmlns:p14="http://schemas.microsoft.com/office/powerpoint/2010/main" val="296964774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1 Rectángulo"/>
          <p:cNvSpPr>
            <a:spLocks noChangeArrowheads="1"/>
          </p:cNvSpPr>
          <p:nvPr/>
        </p:nvSpPr>
        <p:spPr bwMode="auto">
          <a:xfrm>
            <a:off x="3116263" y="5886450"/>
            <a:ext cx="2955925" cy="400050"/>
          </a:xfrm>
          <a:prstGeom prst="rect">
            <a:avLst/>
          </a:prstGeom>
          <a:noFill/>
          <a:ln w="9525">
            <a:noFill/>
            <a:miter lim="800000"/>
            <a:headEnd/>
            <a:tailEnd/>
          </a:ln>
        </p:spPr>
        <p:txBody>
          <a:bodyPr wrap="none">
            <a:spAutoFit/>
          </a:bodyPr>
          <a:lstStyle/>
          <a:p>
            <a:pPr algn="ctr"/>
            <a:r>
              <a:rPr lang="es-ES" b="1">
                <a:solidFill>
                  <a:schemeClr val="bg1"/>
                </a:solidFill>
                <a:latin typeface="Calibri" pitchFamily="34" charset="0"/>
              </a:rPr>
              <a:t>www.proinversion.gob.pe</a:t>
            </a:r>
            <a:endParaRPr lang="es-ES" b="1">
              <a:solidFill>
                <a:srgbClr val="FFFFFF"/>
              </a:solidFill>
            </a:endParaRPr>
          </a:p>
        </p:txBody>
      </p:sp>
      <p:sp>
        <p:nvSpPr>
          <p:cNvPr id="217091" name="2 Rectángulo"/>
          <p:cNvSpPr>
            <a:spLocks noChangeArrowheads="1"/>
          </p:cNvSpPr>
          <p:nvPr/>
        </p:nvSpPr>
        <p:spPr bwMode="auto">
          <a:xfrm>
            <a:off x="2941638" y="6172200"/>
            <a:ext cx="3344862" cy="400050"/>
          </a:xfrm>
          <a:prstGeom prst="rect">
            <a:avLst/>
          </a:prstGeom>
          <a:noFill/>
          <a:ln w="9525">
            <a:noFill/>
            <a:miter lim="800000"/>
            <a:headEnd/>
            <a:tailEnd/>
          </a:ln>
        </p:spPr>
        <p:txBody>
          <a:bodyPr wrap="none">
            <a:spAutoFit/>
          </a:bodyPr>
          <a:lstStyle/>
          <a:p>
            <a:pPr algn="ctr"/>
            <a:r>
              <a:rPr lang="es-MX" b="1">
                <a:solidFill>
                  <a:schemeClr val="bg1"/>
                </a:solidFill>
                <a:latin typeface="Calibri" pitchFamily="34" charset="0"/>
              </a:rPr>
              <a:t>contact@proinversion.gob.pe</a:t>
            </a:r>
            <a:endParaRPr lang="es-ES" b="1">
              <a:solidFill>
                <a:srgbClr val="000000"/>
              </a:solidFill>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solidFill>
                <a:srgbClr val="000000"/>
              </a:solidFill>
              <a:latin typeface="Candara" pitchFamily="34" charset="0"/>
            </a:endParaRPr>
          </a:p>
        </p:txBody>
      </p:sp>
      <p:sp>
        <p:nvSpPr>
          <p:cNvPr id="145411"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ES_tradnl" sz="2400" b="1">
                <a:solidFill>
                  <a:srgbClr val="FFFFFF"/>
                </a:solidFill>
                <a:latin typeface="Calibri" pitchFamily="34" charset="0"/>
                <a:cs typeface="Tahoma" pitchFamily="34" charset="0"/>
              </a:rPr>
              <a:t>ESTABILIDAD MACROECONÓMICA</a:t>
            </a:r>
            <a:r>
              <a:rPr lang="es-ES_tradnl" sz="3000" b="1">
                <a:solidFill>
                  <a:srgbClr val="FFFFFF"/>
                </a:solidFill>
                <a:latin typeface="Calibri" pitchFamily="34" charset="0"/>
                <a:cs typeface="Tahoma" pitchFamily="34" charset="0"/>
              </a:rPr>
              <a:t> </a:t>
            </a:r>
          </a:p>
        </p:txBody>
      </p:sp>
      <p:sp>
        <p:nvSpPr>
          <p:cNvPr id="1454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n-US" sz="2400" b="1">
                <a:solidFill>
                  <a:srgbClr val="FFFFFF"/>
                </a:solidFill>
                <a:latin typeface="Calibri" pitchFamily="34" charset="0"/>
                <a:cs typeface="Tahoma" pitchFamily="34" charset="0"/>
              </a:rPr>
              <a:t>MACROECONOMIC STABILITY</a:t>
            </a:r>
          </a:p>
        </p:txBody>
      </p:sp>
      <p:sp>
        <p:nvSpPr>
          <p:cNvPr id="145415"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20" name="19 CuadroTexto"/>
          <p:cNvSpPr txBox="1"/>
          <p:nvPr/>
        </p:nvSpPr>
        <p:spPr>
          <a:xfrm>
            <a:off x="1259632" y="1484784"/>
            <a:ext cx="6624736" cy="646331"/>
          </a:xfrm>
          <a:prstGeom prst="rect">
            <a:avLst/>
          </a:prstGeom>
          <a:solidFill>
            <a:schemeClr val="bg1"/>
          </a:solidFill>
        </p:spPr>
        <p:txBody>
          <a:bodyPr wrap="square" rtlCol="0">
            <a:spAutoFit/>
          </a:bodyPr>
          <a:lstStyle/>
          <a:p>
            <a:pPr algn="ctr"/>
            <a:r>
              <a:rPr lang="en-US" sz="1800" b="1" dirty="0" smtClean="0">
                <a:latin typeface="Calibri" pitchFamily="34" charset="0"/>
                <a:cs typeface="Calibri" pitchFamily="34" charset="0"/>
              </a:rPr>
              <a:t>Peru’s Foreign Direct Investment Stock 2001 -2011</a:t>
            </a:r>
          </a:p>
          <a:p>
            <a:pPr algn="ctr"/>
            <a:r>
              <a:rPr lang="en-US" sz="1800" b="1" dirty="0" smtClean="0">
                <a:latin typeface="Calibri" pitchFamily="34" charset="0"/>
                <a:cs typeface="Calibri" pitchFamily="34" charset="0"/>
              </a:rPr>
              <a:t>APEC economies Vs. Non Member Economies</a:t>
            </a:r>
          </a:p>
        </p:txBody>
      </p:sp>
      <p:sp>
        <p:nvSpPr>
          <p:cNvPr id="4" name="3 CuadroTexto"/>
          <p:cNvSpPr txBox="1"/>
          <p:nvPr/>
        </p:nvSpPr>
        <p:spPr>
          <a:xfrm>
            <a:off x="467544" y="6381328"/>
            <a:ext cx="1800200" cy="261610"/>
          </a:xfrm>
          <a:prstGeom prst="rect">
            <a:avLst/>
          </a:prstGeom>
          <a:noFill/>
        </p:spPr>
        <p:txBody>
          <a:bodyPr wrap="square" rtlCol="0">
            <a:spAutoFit/>
          </a:bodyPr>
          <a:lstStyle/>
          <a:p>
            <a:r>
              <a:rPr lang="de-DE" sz="1100" dirty="0" smtClean="0">
                <a:latin typeface="Arial Narrow" pitchFamily="34" charset="0"/>
                <a:cs typeface="Calibri" pitchFamily="34" charset="0"/>
              </a:rPr>
              <a:t>Source: Proinversion </a:t>
            </a:r>
            <a:endParaRPr lang="de-DE" sz="1100" dirty="0">
              <a:latin typeface="Arial Narrow" pitchFamily="34" charset="0"/>
              <a:cs typeface="Calibri" pitchFamily="34" charset="0"/>
            </a:endParaRPr>
          </a:p>
        </p:txBody>
      </p:sp>
      <p:pic>
        <p:nvPicPr>
          <p:cNvPr id="24" name="Picture 5"/>
          <p:cNvPicPr>
            <a:picLocks noChangeAspect="1" noChangeArrowheads="1"/>
          </p:cNvPicPr>
          <p:nvPr/>
        </p:nvPicPr>
        <p:blipFill>
          <a:blip r:embed="rId3" cstate="print"/>
          <a:srcRect l="14382" t="17503" r="15540"/>
          <a:stretch>
            <a:fillRect/>
          </a:stretch>
        </p:blipFill>
        <p:spPr bwMode="auto">
          <a:xfrm>
            <a:off x="179512" y="2924944"/>
            <a:ext cx="6422902" cy="2952328"/>
          </a:xfrm>
          <a:prstGeom prst="rect">
            <a:avLst/>
          </a:prstGeom>
          <a:noFill/>
          <a:ln w="9525">
            <a:noFill/>
            <a:miter lim="800000"/>
            <a:headEnd/>
            <a:tailEnd/>
          </a:ln>
          <a:effectLst/>
        </p:spPr>
      </p:pic>
      <p:sp>
        <p:nvSpPr>
          <p:cNvPr id="25" name="24 Rectángulo"/>
          <p:cNvSpPr/>
          <p:nvPr/>
        </p:nvSpPr>
        <p:spPr>
          <a:xfrm>
            <a:off x="3419872" y="2204864"/>
            <a:ext cx="266429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25 CuadroTexto"/>
          <p:cNvSpPr txBox="1"/>
          <p:nvPr/>
        </p:nvSpPr>
        <p:spPr>
          <a:xfrm>
            <a:off x="179512" y="3645024"/>
            <a:ext cx="1331640" cy="369332"/>
          </a:xfrm>
          <a:prstGeom prst="rect">
            <a:avLst/>
          </a:prstGeom>
          <a:noFill/>
        </p:spPr>
        <p:txBody>
          <a:bodyPr wrap="square" rtlCol="0">
            <a:spAutoFit/>
          </a:bodyPr>
          <a:lstStyle/>
          <a:p>
            <a:r>
              <a:rPr lang="es-PE" sz="900" dirty="0" smtClean="0"/>
              <a:t>US $ </a:t>
            </a:r>
          </a:p>
          <a:p>
            <a:r>
              <a:rPr lang="es-PE" sz="900" dirty="0" smtClean="0"/>
              <a:t>13,019 </a:t>
            </a:r>
            <a:r>
              <a:rPr lang="es-PE" sz="900" dirty="0" err="1" smtClean="0"/>
              <a:t>million</a:t>
            </a:r>
            <a:endParaRPr lang="es-PE" sz="900" dirty="0"/>
          </a:p>
        </p:txBody>
      </p:sp>
      <p:sp>
        <p:nvSpPr>
          <p:cNvPr id="27" name="26 CuadroTexto"/>
          <p:cNvSpPr txBox="1"/>
          <p:nvPr/>
        </p:nvSpPr>
        <p:spPr>
          <a:xfrm>
            <a:off x="5868144" y="2780928"/>
            <a:ext cx="1368152" cy="230832"/>
          </a:xfrm>
          <a:prstGeom prst="rect">
            <a:avLst/>
          </a:prstGeom>
          <a:noFill/>
        </p:spPr>
        <p:txBody>
          <a:bodyPr wrap="square" rtlCol="0">
            <a:spAutoFit/>
          </a:bodyPr>
          <a:lstStyle/>
          <a:p>
            <a:r>
              <a:rPr lang="es-PE" sz="900" dirty="0" smtClean="0"/>
              <a:t>US $ 22,019 </a:t>
            </a:r>
            <a:r>
              <a:rPr lang="es-PE" sz="900" dirty="0" err="1" smtClean="0"/>
              <a:t>million</a:t>
            </a:r>
            <a:r>
              <a:rPr lang="es-PE" sz="900" dirty="0" smtClean="0"/>
              <a:t> </a:t>
            </a:r>
            <a:endParaRPr lang="es-PE" sz="900" dirty="0"/>
          </a:p>
        </p:txBody>
      </p:sp>
      <p:grpSp>
        <p:nvGrpSpPr>
          <p:cNvPr id="48" name="47 Grupo"/>
          <p:cNvGrpSpPr/>
          <p:nvPr/>
        </p:nvGrpSpPr>
        <p:grpSpPr>
          <a:xfrm>
            <a:off x="6660232" y="3645024"/>
            <a:ext cx="2304256" cy="2376264"/>
            <a:chOff x="6660232" y="3645024"/>
            <a:chExt cx="2304256" cy="2376264"/>
          </a:xfrm>
        </p:grpSpPr>
        <p:grpSp>
          <p:nvGrpSpPr>
            <p:cNvPr id="2" name="27 Grupo"/>
            <p:cNvGrpSpPr/>
            <p:nvPr/>
          </p:nvGrpSpPr>
          <p:grpSpPr>
            <a:xfrm>
              <a:off x="7812360" y="3645024"/>
              <a:ext cx="1152128" cy="2376264"/>
              <a:chOff x="7884368" y="2132856"/>
              <a:chExt cx="971600" cy="2376264"/>
            </a:xfrm>
          </p:grpSpPr>
          <p:grpSp>
            <p:nvGrpSpPr>
              <p:cNvPr id="3" name="28 Grupo"/>
              <p:cNvGrpSpPr/>
              <p:nvPr/>
            </p:nvGrpSpPr>
            <p:grpSpPr>
              <a:xfrm>
                <a:off x="7884368" y="2132856"/>
                <a:ext cx="432048" cy="2304256"/>
                <a:chOff x="7956376" y="1556792"/>
                <a:chExt cx="432048" cy="2304256"/>
              </a:xfrm>
              <a:effectLst>
                <a:outerShdw blurRad="50800" dist="38100" dir="8100000" algn="tr" rotWithShape="0">
                  <a:prstClr val="black">
                    <a:alpha val="40000"/>
                  </a:prstClr>
                </a:outerShdw>
              </a:effectLst>
            </p:grpSpPr>
            <p:sp>
              <p:nvSpPr>
                <p:cNvPr id="38" name="37 Cilindro"/>
                <p:cNvSpPr/>
                <p:nvPr/>
              </p:nvSpPr>
              <p:spPr>
                <a:xfrm>
                  <a:off x="7956376" y="3725416"/>
                  <a:ext cx="432048" cy="135632"/>
                </a:xfrm>
                <a:prstGeom prst="can">
                  <a:avLst/>
                </a:prstGeom>
                <a:solidFill>
                  <a:srgbClr val="FF99CC"/>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700" b="1" dirty="0" smtClean="0">
                      <a:solidFill>
                        <a:schemeClr val="tx1"/>
                      </a:solidFill>
                    </a:rPr>
                    <a:t>1%</a:t>
                  </a:r>
                </a:p>
              </p:txBody>
            </p:sp>
            <p:sp>
              <p:nvSpPr>
                <p:cNvPr id="39" name="38 Cilindro"/>
                <p:cNvSpPr/>
                <p:nvPr/>
              </p:nvSpPr>
              <p:spPr>
                <a:xfrm>
                  <a:off x="7956376" y="3573016"/>
                  <a:ext cx="432048" cy="216024"/>
                </a:xfrm>
                <a:prstGeom prst="can">
                  <a:avLst/>
                </a:prstGeom>
                <a:solidFill>
                  <a:schemeClr val="bg1">
                    <a:lumMod val="6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b="1" dirty="0" smtClean="0">
                      <a:solidFill>
                        <a:schemeClr val="tx1"/>
                      </a:solidFill>
                    </a:rPr>
                    <a:t>2%</a:t>
                  </a:r>
                </a:p>
              </p:txBody>
            </p:sp>
            <p:sp>
              <p:nvSpPr>
                <p:cNvPr id="40" name="39 Cilindro"/>
                <p:cNvSpPr/>
                <p:nvPr/>
              </p:nvSpPr>
              <p:spPr>
                <a:xfrm>
                  <a:off x="7956376" y="3429000"/>
                  <a:ext cx="432048" cy="216024"/>
                </a:xfrm>
                <a:prstGeom prst="can">
                  <a:avLst/>
                </a:prstGeom>
                <a:solidFill>
                  <a:srgbClr val="FFCC66"/>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900" b="1" dirty="0" smtClean="0">
                      <a:solidFill>
                        <a:schemeClr val="tx1"/>
                      </a:solidFill>
                    </a:rPr>
                    <a:t>4%</a:t>
                  </a:r>
                </a:p>
              </p:txBody>
            </p:sp>
            <p:sp>
              <p:nvSpPr>
                <p:cNvPr id="41" name="40 Cilindro"/>
                <p:cNvSpPr/>
                <p:nvPr/>
              </p:nvSpPr>
              <p:spPr>
                <a:xfrm>
                  <a:off x="7956376" y="3212976"/>
                  <a:ext cx="432048" cy="288032"/>
                </a:xfrm>
                <a:prstGeom prst="can">
                  <a:avLst/>
                </a:prstGeom>
                <a:solidFill>
                  <a:schemeClr val="accent6">
                    <a:lumMod val="60000"/>
                    <a:lumOff val="4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t>6%</a:t>
                  </a:r>
                </a:p>
              </p:txBody>
            </p:sp>
            <p:sp>
              <p:nvSpPr>
                <p:cNvPr id="42" name="41 Cilindro"/>
                <p:cNvSpPr/>
                <p:nvPr/>
              </p:nvSpPr>
              <p:spPr>
                <a:xfrm>
                  <a:off x="7956376" y="2996952"/>
                  <a:ext cx="432048" cy="288032"/>
                </a:xfrm>
                <a:prstGeom prst="can">
                  <a:avLst/>
                </a:prstGeom>
                <a:solidFill>
                  <a:srgbClr val="CC66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t>7%</a:t>
                  </a:r>
                </a:p>
              </p:txBody>
            </p:sp>
            <p:sp>
              <p:nvSpPr>
                <p:cNvPr id="43" name="42 Cilindro"/>
                <p:cNvSpPr/>
                <p:nvPr/>
              </p:nvSpPr>
              <p:spPr>
                <a:xfrm>
                  <a:off x="7956376" y="2780928"/>
                  <a:ext cx="432048" cy="288032"/>
                </a:xfrm>
                <a:prstGeom prst="can">
                  <a:avLst/>
                </a:prstGeom>
                <a:solidFill>
                  <a:srgbClr val="92D05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t>13%</a:t>
                  </a:r>
                </a:p>
              </p:txBody>
            </p:sp>
            <p:sp>
              <p:nvSpPr>
                <p:cNvPr id="44" name="43 Cilindro"/>
                <p:cNvSpPr/>
                <p:nvPr/>
              </p:nvSpPr>
              <p:spPr>
                <a:xfrm>
                  <a:off x="7956376" y="2492896"/>
                  <a:ext cx="432048" cy="360040"/>
                </a:xfrm>
                <a:prstGeom prst="can">
                  <a:avLst/>
                </a:prstGeom>
                <a:solidFill>
                  <a:srgbClr val="FF9933"/>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000" b="1" dirty="0" smtClean="0"/>
                    <a:t>20%</a:t>
                  </a:r>
                </a:p>
              </p:txBody>
            </p:sp>
            <p:sp>
              <p:nvSpPr>
                <p:cNvPr id="45" name="44 Cilindro"/>
                <p:cNvSpPr/>
                <p:nvPr/>
              </p:nvSpPr>
              <p:spPr>
                <a:xfrm>
                  <a:off x="7956376" y="1556792"/>
                  <a:ext cx="432048" cy="1008112"/>
                </a:xfrm>
                <a:prstGeom prst="can">
                  <a:avLst/>
                </a:prstGeom>
                <a:solidFill>
                  <a:schemeClr val="accent5">
                    <a:lumMod val="75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b="1" dirty="0" smtClean="0"/>
                    <a:t>48%</a:t>
                  </a:r>
                </a:p>
              </p:txBody>
            </p:sp>
          </p:grpSp>
          <p:sp>
            <p:nvSpPr>
              <p:cNvPr id="30" name="29 CuadroTexto"/>
              <p:cNvSpPr txBox="1"/>
              <p:nvPr/>
            </p:nvSpPr>
            <p:spPr>
              <a:xfrm>
                <a:off x="8244408" y="2564904"/>
                <a:ext cx="539552" cy="230832"/>
              </a:xfrm>
              <a:prstGeom prst="rect">
                <a:avLst/>
              </a:prstGeom>
              <a:noFill/>
            </p:spPr>
            <p:txBody>
              <a:bodyPr wrap="square" rtlCol="0">
                <a:spAutoFit/>
              </a:bodyPr>
              <a:lstStyle/>
              <a:p>
                <a:r>
                  <a:rPr lang="es-PE" sz="900" dirty="0" smtClean="0">
                    <a:latin typeface="Arial Narrow" pitchFamily="34" charset="0"/>
                  </a:rPr>
                  <a:t>USA</a:t>
                </a:r>
                <a:endParaRPr lang="es-PE" sz="900" dirty="0">
                  <a:latin typeface="Arial Narrow" pitchFamily="34" charset="0"/>
                </a:endParaRPr>
              </a:p>
            </p:txBody>
          </p:sp>
          <p:sp>
            <p:nvSpPr>
              <p:cNvPr id="31" name="30 CuadroTexto"/>
              <p:cNvSpPr txBox="1"/>
              <p:nvPr/>
            </p:nvSpPr>
            <p:spPr>
              <a:xfrm>
                <a:off x="8244408" y="3140968"/>
                <a:ext cx="539552" cy="230832"/>
              </a:xfrm>
              <a:prstGeom prst="rect">
                <a:avLst/>
              </a:prstGeom>
              <a:noFill/>
            </p:spPr>
            <p:txBody>
              <a:bodyPr wrap="square" rtlCol="0">
                <a:spAutoFit/>
              </a:bodyPr>
              <a:lstStyle/>
              <a:p>
                <a:r>
                  <a:rPr lang="es-PE" sz="900" dirty="0" smtClean="0">
                    <a:latin typeface="Arial Narrow" pitchFamily="34" charset="0"/>
                  </a:rPr>
                  <a:t>Chile</a:t>
                </a:r>
                <a:endParaRPr lang="es-PE" sz="900" dirty="0">
                  <a:latin typeface="Arial Narrow" pitchFamily="34" charset="0"/>
                </a:endParaRPr>
              </a:p>
            </p:txBody>
          </p:sp>
          <p:sp>
            <p:nvSpPr>
              <p:cNvPr id="32" name="31 CuadroTexto"/>
              <p:cNvSpPr txBox="1"/>
              <p:nvPr/>
            </p:nvSpPr>
            <p:spPr>
              <a:xfrm>
                <a:off x="8244408" y="3414192"/>
                <a:ext cx="539552" cy="230832"/>
              </a:xfrm>
              <a:prstGeom prst="rect">
                <a:avLst/>
              </a:prstGeom>
              <a:noFill/>
            </p:spPr>
            <p:txBody>
              <a:bodyPr wrap="square" rtlCol="0">
                <a:spAutoFit/>
              </a:bodyPr>
              <a:lstStyle/>
              <a:p>
                <a:r>
                  <a:rPr lang="es-PE" sz="900" dirty="0" err="1" smtClean="0">
                    <a:latin typeface="Arial Narrow" pitchFamily="34" charset="0"/>
                  </a:rPr>
                  <a:t>Canada</a:t>
                </a:r>
                <a:endParaRPr lang="es-PE" sz="900" dirty="0">
                  <a:latin typeface="Arial Narrow" pitchFamily="34" charset="0"/>
                </a:endParaRPr>
              </a:p>
            </p:txBody>
          </p:sp>
          <p:sp>
            <p:nvSpPr>
              <p:cNvPr id="33" name="32 CuadroTexto"/>
              <p:cNvSpPr txBox="1"/>
              <p:nvPr/>
            </p:nvSpPr>
            <p:spPr>
              <a:xfrm>
                <a:off x="8244408" y="3630216"/>
                <a:ext cx="539552" cy="230832"/>
              </a:xfrm>
              <a:prstGeom prst="rect">
                <a:avLst/>
              </a:prstGeom>
              <a:noFill/>
            </p:spPr>
            <p:txBody>
              <a:bodyPr wrap="square" rtlCol="0">
                <a:spAutoFit/>
              </a:bodyPr>
              <a:lstStyle/>
              <a:p>
                <a:r>
                  <a:rPr lang="es-PE" sz="900" dirty="0" err="1" smtClean="0">
                    <a:latin typeface="Arial Narrow" pitchFamily="34" charset="0"/>
                  </a:rPr>
                  <a:t>Mexico</a:t>
                </a:r>
                <a:endParaRPr lang="es-PE" sz="900" dirty="0">
                  <a:latin typeface="Arial Narrow" pitchFamily="34" charset="0"/>
                </a:endParaRPr>
              </a:p>
            </p:txBody>
          </p:sp>
          <p:sp>
            <p:nvSpPr>
              <p:cNvPr id="34" name="33 CuadroTexto"/>
              <p:cNvSpPr txBox="1"/>
              <p:nvPr/>
            </p:nvSpPr>
            <p:spPr>
              <a:xfrm>
                <a:off x="8244408" y="3846240"/>
                <a:ext cx="611560" cy="230832"/>
              </a:xfrm>
              <a:prstGeom prst="rect">
                <a:avLst/>
              </a:prstGeom>
              <a:noFill/>
            </p:spPr>
            <p:txBody>
              <a:bodyPr wrap="square" rtlCol="0">
                <a:spAutoFit/>
              </a:bodyPr>
              <a:lstStyle/>
              <a:p>
                <a:r>
                  <a:rPr lang="es-PE" sz="900" dirty="0" err="1" smtClean="0">
                    <a:latin typeface="Arial Narrow" pitchFamily="34" charset="0"/>
                  </a:rPr>
                  <a:t>Singapore</a:t>
                </a:r>
                <a:endParaRPr lang="es-PE" sz="900" dirty="0">
                  <a:latin typeface="Arial Narrow" pitchFamily="34" charset="0"/>
                </a:endParaRPr>
              </a:p>
            </p:txBody>
          </p:sp>
          <p:sp>
            <p:nvSpPr>
              <p:cNvPr id="35" name="34 CuadroTexto"/>
              <p:cNvSpPr txBox="1"/>
              <p:nvPr/>
            </p:nvSpPr>
            <p:spPr>
              <a:xfrm>
                <a:off x="8244408" y="3998640"/>
                <a:ext cx="576064" cy="230832"/>
              </a:xfrm>
              <a:prstGeom prst="rect">
                <a:avLst/>
              </a:prstGeom>
              <a:noFill/>
            </p:spPr>
            <p:txBody>
              <a:bodyPr wrap="square" rtlCol="0">
                <a:spAutoFit/>
              </a:bodyPr>
              <a:lstStyle/>
              <a:p>
                <a:r>
                  <a:rPr lang="es-PE" sz="900" dirty="0" err="1" smtClean="0">
                    <a:latin typeface="Arial Narrow" pitchFamily="34" charset="0"/>
                  </a:rPr>
                  <a:t>Japan</a:t>
                </a:r>
                <a:endParaRPr lang="es-PE" sz="900" dirty="0">
                  <a:latin typeface="Arial Narrow" pitchFamily="34" charset="0"/>
                </a:endParaRPr>
              </a:p>
            </p:txBody>
          </p:sp>
          <p:sp>
            <p:nvSpPr>
              <p:cNvPr id="36" name="35 CuadroTexto"/>
              <p:cNvSpPr txBox="1"/>
              <p:nvPr/>
            </p:nvSpPr>
            <p:spPr>
              <a:xfrm>
                <a:off x="8244408" y="4134272"/>
                <a:ext cx="576064" cy="230832"/>
              </a:xfrm>
              <a:prstGeom prst="rect">
                <a:avLst/>
              </a:prstGeom>
              <a:noFill/>
            </p:spPr>
            <p:txBody>
              <a:bodyPr wrap="square" rtlCol="0">
                <a:spAutoFit/>
              </a:bodyPr>
              <a:lstStyle/>
              <a:p>
                <a:r>
                  <a:rPr lang="es-PE" sz="900" dirty="0" smtClean="0">
                    <a:latin typeface="Arial Narrow" pitchFamily="34" charset="0"/>
                  </a:rPr>
                  <a:t>China</a:t>
                </a:r>
                <a:endParaRPr lang="es-PE" sz="900" dirty="0">
                  <a:latin typeface="Arial Narrow" pitchFamily="34" charset="0"/>
                </a:endParaRPr>
              </a:p>
            </p:txBody>
          </p:sp>
          <p:sp>
            <p:nvSpPr>
              <p:cNvPr id="37" name="36 CuadroTexto"/>
              <p:cNvSpPr txBox="1"/>
              <p:nvPr/>
            </p:nvSpPr>
            <p:spPr>
              <a:xfrm>
                <a:off x="8244408" y="4278288"/>
                <a:ext cx="576064" cy="230832"/>
              </a:xfrm>
              <a:prstGeom prst="rect">
                <a:avLst/>
              </a:prstGeom>
              <a:noFill/>
            </p:spPr>
            <p:txBody>
              <a:bodyPr wrap="square" rtlCol="0">
                <a:spAutoFit/>
              </a:bodyPr>
              <a:lstStyle/>
              <a:p>
                <a:r>
                  <a:rPr lang="es-PE" sz="900" dirty="0" err="1">
                    <a:latin typeface="Arial Narrow" pitchFamily="34" charset="0"/>
                  </a:rPr>
                  <a:t>K</a:t>
                </a:r>
                <a:r>
                  <a:rPr lang="es-PE" sz="900" dirty="0" err="1" smtClean="0">
                    <a:latin typeface="Arial Narrow" pitchFamily="34" charset="0"/>
                  </a:rPr>
                  <a:t>orea</a:t>
                </a:r>
                <a:endParaRPr lang="es-PE" sz="900" dirty="0">
                  <a:latin typeface="Arial Narrow" pitchFamily="34" charset="0"/>
                </a:endParaRPr>
              </a:p>
            </p:txBody>
          </p:sp>
        </p:grpSp>
        <p:cxnSp>
          <p:nvCxnSpPr>
            <p:cNvPr id="46" name="45 Conector recto"/>
            <p:cNvCxnSpPr/>
            <p:nvPr/>
          </p:nvCxnSpPr>
          <p:spPr>
            <a:xfrm flipV="1">
              <a:off x="6660232" y="3717032"/>
              <a:ext cx="1080120" cy="1296144"/>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46 Conector recto"/>
            <p:cNvCxnSpPr/>
            <p:nvPr/>
          </p:nvCxnSpPr>
          <p:spPr>
            <a:xfrm>
              <a:off x="6660232" y="5085184"/>
              <a:ext cx="1080120" cy="864096"/>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957292370"/>
      </p:ext>
    </p:extLst>
  </p:cSld>
  <p:clrMapOvr>
    <a:masterClrMapping/>
  </p:clrMapOvr>
  <p:transition spd="slow" advClick="0" advTm="21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000"/>
                            </p:stCondLst>
                            <p:childTnLst>
                              <p:par>
                                <p:cTn id="22" presetID="22" presetClass="entr" presetSubtype="4" fill="hold" nodeType="afterEffect">
                                  <p:stCondLst>
                                    <p:cond delay="250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2500"/>
                                  </p:stCondLst>
                                  <p:childTnLst>
                                    <p:set>
                                      <p:cBhvr>
                                        <p:cTn id="3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25" grpId="0" animBg="1"/>
      <p:bldP spid="26" grpId="0"/>
      <p:bldP spid="26"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solidFill>
                <a:srgbClr val="000000"/>
              </a:solidFill>
              <a:latin typeface="Arial Narrow" pitchFamily="34" charset="0"/>
            </a:endParaRPr>
          </a:p>
        </p:txBody>
      </p:sp>
      <p:sp>
        <p:nvSpPr>
          <p:cNvPr id="147459"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4" name="Rectangle 83"/>
          <p:cNvSpPr>
            <a:spLocks noChangeArrowheads="1"/>
          </p:cNvSpPr>
          <p:nvPr/>
        </p:nvSpPr>
        <p:spPr bwMode="auto">
          <a:xfrm>
            <a:off x="107505" y="1333217"/>
            <a:ext cx="8712968" cy="1015663"/>
          </a:xfrm>
          <a:prstGeom prst="rect">
            <a:avLst/>
          </a:prstGeom>
          <a:noFill/>
          <a:ln w="9525">
            <a:noFill/>
            <a:miter lim="800000"/>
            <a:headEnd/>
            <a:tailEnd/>
          </a:ln>
        </p:spPr>
        <p:txBody>
          <a:bodyPr wrap="square" anchor="ctr">
            <a:spAutoFit/>
          </a:bodyPr>
          <a:lstStyle/>
          <a:p>
            <a:pPr algn="ctr" defTabSz="877888" eaLnBrk="0" hangingPunct="0"/>
            <a:r>
              <a:rPr lang="en-US" b="1" dirty="0">
                <a:solidFill>
                  <a:srgbClr val="000000"/>
                </a:solidFill>
                <a:latin typeface="Calibri" pitchFamily="34" charset="0"/>
                <a:cs typeface="Calibri" pitchFamily="34" charset="0"/>
              </a:rPr>
              <a:t>Peru also recorded the lowest annual average inflation rate in Latin </a:t>
            </a:r>
            <a:r>
              <a:rPr lang="en-US" b="1" dirty="0" smtClean="0">
                <a:solidFill>
                  <a:srgbClr val="000000"/>
                </a:solidFill>
                <a:latin typeface="Calibri" pitchFamily="34" charset="0"/>
                <a:cs typeface="Calibri" pitchFamily="34" charset="0"/>
              </a:rPr>
              <a:t>America and it keeps a healthy debt level in relation with  its international reserves</a:t>
            </a:r>
            <a:endParaRPr lang="es-PE" b="1" dirty="0" smtClean="0">
              <a:solidFill>
                <a:srgbClr val="000000"/>
              </a:solidFill>
              <a:latin typeface="Calibri" pitchFamily="34" charset="0"/>
              <a:cs typeface="Calibri" pitchFamily="34" charset="0"/>
            </a:endParaRPr>
          </a:p>
          <a:p>
            <a:pPr algn="ctr" defTabSz="877888" eaLnBrk="0" hangingPunct="0"/>
            <a:endParaRPr lang="en-US" b="1" dirty="0">
              <a:solidFill>
                <a:srgbClr val="000000"/>
              </a:solidFill>
              <a:latin typeface="Calibri" pitchFamily="34" charset="0"/>
              <a:cs typeface="Calibri" pitchFamily="34" charset="0"/>
            </a:endParaRPr>
          </a:p>
        </p:txBody>
      </p:sp>
      <p:graphicFrame>
        <p:nvGraphicFramePr>
          <p:cNvPr id="9" name="22 Gráfico"/>
          <p:cNvGraphicFramePr/>
          <p:nvPr>
            <p:extLst>
              <p:ext uri="{D42A27DB-BD31-4B8C-83A1-F6EECF244321}">
                <p14:modId xmlns:p14="http://schemas.microsoft.com/office/powerpoint/2010/main" xmlns="" val="2764743206"/>
              </p:ext>
            </p:extLst>
          </p:nvPr>
        </p:nvGraphicFramePr>
        <p:xfrm>
          <a:off x="251520" y="2285992"/>
          <a:ext cx="4071966" cy="43577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6"/>
          <p:cNvSpPr txBox="1">
            <a:spLocks noChangeArrowheads="1"/>
          </p:cNvSpPr>
          <p:nvPr/>
        </p:nvSpPr>
        <p:spPr bwMode="auto">
          <a:xfrm>
            <a:off x="465833" y="2143125"/>
            <a:ext cx="3286125" cy="479425"/>
          </a:xfrm>
          <a:prstGeom prst="rect">
            <a:avLst/>
          </a:prstGeom>
          <a:noFill/>
          <a:ln w="9525">
            <a:noFill/>
            <a:miter lim="800000"/>
            <a:headEnd/>
            <a:tailEnd/>
          </a:ln>
        </p:spPr>
        <p:txBody>
          <a:bodyPr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Forecast - LATAM: Inflation 2012-2014 </a:t>
            </a:r>
          </a:p>
          <a:p>
            <a:pPr>
              <a:lnSpc>
                <a:spcPct val="90000"/>
              </a:lnSpc>
            </a:pPr>
            <a:r>
              <a:rPr lang="en-US" sz="1400" i="1" dirty="0">
                <a:solidFill>
                  <a:srgbClr val="000000"/>
                </a:solidFill>
                <a:latin typeface="Calibri" pitchFamily="34" charset="0"/>
                <a:cs typeface="Calibri" pitchFamily="34" charset="0"/>
              </a:rPr>
              <a:t>(Average annual % </a:t>
            </a:r>
            <a:r>
              <a:rPr lang="en-US" sz="1400" i="1" dirty="0" smtClean="0">
                <a:solidFill>
                  <a:srgbClr val="000000"/>
                </a:solidFill>
                <a:latin typeface="Calibri" pitchFamily="34" charset="0"/>
                <a:cs typeface="Calibri" pitchFamily="34" charset="0"/>
              </a:rPr>
              <a:t>variation)</a:t>
            </a:r>
            <a:endParaRPr lang="en-US" sz="1400" i="1" dirty="0">
              <a:solidFill>
                <a:srgbClr val="000000"/>
              </a:solidFill>
              <a:latin typeface="Calibri" pitchFamily="34" charset="0"/>
              <a:cs typeface="Calibri" pitchFamily="34" charset="0"/>
            </a:endParaRPr>
          </a:p>
        </p:txBody>
      </p:sp>
      <p:sp>
        <p:nvSpPr>
          <p:cNvPr id="12" name="Text Box 6"/>
          <p:cNvSpPr txBox="1">
            <a:spLocks noChangeArrowheads="1"/>
          </p:cNvSpPr>
          <p:nvPr/>
        </p:nvSpPr>
        <p:spPr bwMode="auto">
          <a:xfrm>
            <a:off x="4644008" y="2157487"/>
            <a:ext cx="3286125" cy="479425"/>
          </a:xfrm>
          <a:prstGeom prst="rect">
            <a:avLst/>
          </a:prstGeom>
          <a:noFill/>
          <a:ln w="9525">
            <a:noFill/>
            <a:miter lim="800000"/>
            <a:headEnd/>
            <a:tailEnd/>
          </a:ln>
        </p:spPr>
        <p:txBody>
          <a:bodyPr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Net International Reserves</a:t>
            </a:r>
          </a:p>
          <a:p>
            <a:pPr>
              <a:lnSpc>
                <a:spcPct val="90000"/>
              </a:lnSpc>
            </a:pPr>
            <a:r>
              <a:rPr lang="en-US" sz="1400" i="1" dirty="0">
                <a:solidFill>
                  <a:srgbClr val="000000"/>
                </a:solidFill>
                <a:latin typeface="Calibri" pitchFamily="34" charset="0"/>
                <a:cs typeface="Calibri" pitchFamily="34" charset="0"/>
              </a:rPr>
              <a:t>(US$ Billion)</a:t>
            </a:r>
          </a:p>
        </p:txBody>
      </p:sp>
      <p:sp>
        <p:nvSpPr>
          <p:cNvPr id="13" name="9 CuadroTexto"/>
          <p:cNvSpPr txBox="1">
            <a:spLocks noChangeArrowheads="1"/>
          </p:cNvSpPr>
          <p:nvPr/>
        </p:nvSpPr>
        <p:spPr bwMode="auto">
          <a:xfrm>
            <a:off x="4572001" y="6453336"/>
            <a:ext cx="1368152" cy="246221"/>
          </a:xfrm>
          <a:prstGeom prst="rect">
            <a:avLst/>
          </a:prstGeom>
          <a:noFill/>
          <a:ln w="9525">
            <a:noFill/>
            <a:miter lim="800000"/>
            <a:headEnd/>
            <a:tailEnd/>
          </a:ln>
        </p:spPr>
        <p:txBody>
          <a:bodyPr wrap="square">
            <a:spAutoFit/>
          </a:bodyPr>
          <a:lstStyle/>
          <a:p>
            <a:r>
              <a:rPr lang="es-PE" sz="1000" dirty="0">
                <a:solidFill>
                  <a:srgbClr val="000000"/>
                </a:solidFill>
                <a:latin typeface="Arial Narrow" pitchFamily="34" charset="0"/>
              </a:rPr>
              <a:t>As of </a:t>
            </a:r>
            <a:r>
              <a:rPr lang="es-PE" sz="1000" dirty="0" err="1" smtClean="0">
                <a:solidFill>
                  <a:srgbClr val="000000"/>
                </a:solidFill>
                <a:latin typeface="Arial Narrow" pitchFamily="34" charset="0"/>
              </a:rPr>
              <a:t>March</a:t>
            </a:r>
            <a:r>
              <a:rPr lang="es-PE" sz="1000" dirty="0" smtClean="0">
                <a:solidFill>
                  <a:srgbClr val="000000"/>
                </a:solidFill>
                <a:latin typeface="Arial Narrow" pitchFamily="34" charset="0"/>
              </a:rPr>
              <a:t> 7, 2012</a:t>
            </a:r>
            <a:endParaRPr lang="es-PE" sz="1000" dirty="0">
              <a:solidFill>
                <a:srgbClr val="000000"/>
              </a:solidFill>
              <a:latin typeface="Arial Narrow" pitchFamily="34" charset="0"/>
            </a:endParaRPr>
          </a:p>
        </p:txBody>
      </p:sp>
      <p:graphicFrame>
        <p:nvGraphicFramePr>
          <p:cNvPr id="14" name="2 Gráfico"/>
          <p:cNvGraphicFramePr/>
          <p:nvPr/>
        </p:nvGraphicFramePr>
        <p:xfrm>
          <a:off x="4929761" y="2560335"/>
          <a:ext cx="3929090" cy="35719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45"/>
          <p:cNvSpPr>
            <a:spLocks noChangeArrowheads="1"/>
          </p:cNvSpPr>
          <p:nvPr/>
        </p:nvSpPr>
        <p:spPr bwMode="auto">
          <a:xfrm>
            <a:off x="428625" y="6413266"/>
            <a:ext cx="4071938" cy="400110"/>
          </a:xfrm>
          <a:prstGeom prst="rect">
            <a:avLst/>
          </a:prstGeom>
          <a:noFill/>
          <a:ln w="9525" algn="ctr">
            <a:noFill/>
            <a:miter lim="800000"/>
            <a:headEnd/>
            <a:tailEnd/>
          </a:ln>
        </p:spPr>
        <p:txBody>
          <a:bodyPr>
            <a:spAutoFit/>
          </a:bodyPr>
          <a:lstStyle/>
          <a:p>
            <a:r>
              <a:rPr lang="es-ES_tradnl" sz="1000" dirty="0" err="1">
                <a:solidFill>
                  <a:srgbClr val="000000"/>
                </a:solidFill>
                <a:latin typeface="Arial Narrow" pitchFamily="34" charset="0"/>
              </a:rPr>
              <a:t>Source</a:t>
            </a:r>
            <a:r>
              <a:rPr lang="es-ES_tradnl" sz="1000" dirty="0">
                <a:solidFill>
                  <a:srgbClr val="000000"/>
                </a:solidFill>
                <a:latin typeface="Arial Narrow" pitchFamily="34" charset="0"/>
              </a:rPr>
              <a:t>: </a:t>
            </a:r>
            <a:r>
              <a:rPr lang="en-US" sz="1000" dirty="0">
                <a:solidFill>
                  <a:srgbClr val="000000"/>
                </a:solidFill>
                <a:latin typeface="Arial Narrow" pitchFamily="34" charset="0"/>
              </a:rPr>
              <a:t>Central Reserve Bank of Peru and Ministry of Economy  and Finance </a:t>
            </a:r>
          </a:p>
          <a:p>
            <a:r>
              <a:rPr lang="en-US" sz="1000" dirty="0" smtClean="0">
                <a:solidFill>
                  <a:srgbClr val="000000"/>
                </a:solidFill>
                <a:latin typeface="Arial Narrow" pitchFamily="34" charset="0"/>
              </a:rPr>
              <a:t>* Preliminary figure</a:t>
            </a:r>
            <a:endParaRPr lang="en-US" sz="1000" dirty="0">
              <a:solidFill>
                <a:srgbClr val="000000"/>
              </a:solidFill>
              <a:latin typeface="Arial Narrow" pitchFamily="34" charset="0"/>
            </a:endParaRPr>
          </a:p>
        </p:txBody>
      </p:sp>
    </p:spTree>
    <p:extLst>
      <p:ext uri="{BB962C8B-B14F-4D97-AF65-F5344CB8AC3E}">
        <p14:creationId xmlns:p14="http://schemas.microsoft.com/office/powerpoint/2010/main" xmlns="" val="357513869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3"/>
          <p:cNvSpPr>
            <a:spLocks noChangeArrowheads="1"/>
          </p:cNvSpPr>
          <p:nvPr/>
        </p:nvSpPr>
        <p:spPr bwMode="auto">
          <a:xfrm>
            <a:off x="357188" y="6243638"/>
            <a:ext cx="2940228" cy="400110"/>
          </a:xfrm>
          <a:prstGeom prst="rect">
            <a:avLst/>
          </a:prstGeom>
          <a:noFill/>
          <a:ln w="9525" algn="ctr">
            <a:noFill/>
            <a:miter lim="800000"/>
            <a:headEnd/>
            <a:tailEnd/>
          </a:ln>
        </p:spPr>
        <p:txBody>
          <a:bodyPr wrap="none">
            <a:spAutoFit/>
          </a:bodyPr>
          <a:lstStyle/>
          <a:p>
            <a:r>
              <a:rPr lang="en-US" sz="1000" dirty="0">
                <a:solidFill>
                  <a:srgbClr val="000000"/>
                </a:solidFill>
                <a:latin typeface="Arial Narrow" pitchFamily="34" charset="0"/>
              </a:rPr>
              <a:t>Source</a:t>
            </a:r>
            <a:r>
              <a:rPr kumimoji="1" lang="en-US" sz="1000" dirty="0">
                <a:solidFill>
                  <a:srgbClr val="000000"/>
                </a:solidFill>
                <a:latin typeface="Arial Narrow" pitchFamily="34" charset="0"/>
                <a:cs typeface="Tahoma" pitchFamily="34" charset="0"/>
              </a:rPr>
              <a:t>:  Standard &amp; Poor`s, Fitch Ratings </a:t>
            </a:r>
            <a:r>
              <a:rPr kumimoji="1" lang="en-US" sz="1000" dirty="0" smtClean="0">
                <a:solidFill>
                  <a:srgbClr val="000000"/>
                </a:solidFill>
                <a:latin typeface="Arial Narrow" pitchFamily="34" charset="0"/>
                <a:cs typeface="Tahoma" pitchFamily="34" charset="0"/>
              </a:rPr>
              <a:t>and </a:t>
            </a:r>
            <a:r>
              <a:rPr kumimoji="1" lang="en-US" sz="1000" dirty="0">
                <a:solidFill>
                  <a:srgbClr val="000000"/>
                </a:solidFill>
                <a:latin typeface="Arial Narrow" pitchFamily="34" charset="0"/>
                <a:cs typeface="Tahoma" pitchFamily="34" charset="0"/>
              </a:rPr>
              <a:t>Moody´s.  </a:t>
            </a:r>
          </a:p>
          <a:p>
            <a:r>
              <a:rPr kumimoji="1" lang="en-US" sz="1000" dirty="0">
                <a:solidFill>
                  <a:srgbClr val="000000"/>
                </a:solidFill>
                <a:latin typeface="Arial Narrow" pitchFamily="34" charset="0"/>
                <a:cs typeface="Tahoma" pitchFamily="34" charset="0"/>
              </a:rPr>
              <a:t>Updated to  </a:t>
            </a:r>
            <a:r>
              <a:rPr kumimoji="1" lang="en-US" sz="1000" dirty="0" smtClean="0">
                <a:solidFill>
                  <a:srgbClr val="000000"/>
                </a:solidFill>
                <a:latin typeface="Arial Narrow" pitchFamily="34" charset="0"/>
                <a:cs typeface="Tahoma" pitchFamily="34" charset="0"/>
              </a:rPr>
              <a:t>March 2, 2012</a:t>
            </a:r>
            <a:endParaRPr kumimoji="1" lang="en-US" sz="1000" dirty="0">
              <a:solidFill>
                <a:srgbClr val="000000"/>
              </a:solidFill>
              <a:latin typeface="Arial Narrow" pitchFamily="34" charset="0"/>
              <a:cs typeface="Tahoma" pitchFamily="34" charset="0"/>
            </a:endParaRPr>
          </a:p>
        </p:txBody>
      </p:sp>
      <p:graphicFrame>
        <p:nvGraphicFramePr>
          <p:cNvPr id="15" name="Group 126"/>
          <p:cNvGraphicFramePr>
            <a:graphicFrameLocks noGrp="1"/>
          </p:cNvGraphicFramePr>
          <p:nvPr/>
        </p:nvGraphicFramePr>
        <p:xfrm>
          <a:off x="468313" y="2979738"/>
          <a:ext cx="3428999" cy="3214685"/>
        </p:xfrm>
        <a:graphic>
          <a:graphicData uri="http://schemas.openxmlformats.org/drawingml/2006/table">
            <a:tbl>
              <a:tblPr/>
              <a:tblGrid>
                <a:gridCol w="969193"/>
                <a:gridCol w="835156"/>
                <a:gridCol w="810115"/>
                <a:gridCol w="814535"/>
              </a:tblGrid>
              <a:tr h="64295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País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S&amp;P</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Fitch</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FFFFFF"/>
                          </a:solidFill>
                          <a:effectLst/>
                          <a:latin typeface="Arial Narrow" pitchFamily="34" charset="0"/>
                        </a:rPr>
                        <a:t>Moody´s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Chile</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A+</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Aa3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00000"/>
                          </a:solidFill>
                          <a:effectLst/>
                          <a:latin typeface="Arial Narrow" pitchFamily="34" charset="0"/>
                        </a:rPr>
                        <a:t>Mexico</a:t>
                      </a:r>
                      <a:r>
                        <a:rPr kumimoji="0" lang="es-ES" sz="1200" b="1" i="0" u="none" strike="noStrike" cap="none" normalizeH="0" baseline="0" dirty="0" smtClean="0">
                          <a:ln>
                            <a:noFill/>
                          </a:ln>
                          <a:solidFill>
                            <a:srgbClr val="000000"/>
                          </a:solidFill>
                          <a:effectLst/>
                          <a:latin typeface="Arial Narrow" pitchFamily="34" charset="0"/>
                        </a:rPr>
                        <a:t> </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BBB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BBB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Baa1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00000"/>
                          </a:solidFill>
                          <a:effectLst/>
                          <a:latin typeface="Arial Narrow" pitchFamily="34" charset="0"/>
                        </a:rPr>
                        <a:t>Brazil</a:t>
                      </a:r>
                      <a:endParaRPr kumimoji="0" lang="es-ES" sz="1200" b="1" i="0" u="none" strike="noStrike" cap="none" normalizeH="0" baseline="0" dirty="0" smtClean="0">
                        <a:ln>
                          <a:noFill/>
                        </a:ln>
                        <a:solidFill>
                          <a:srgbClr val="000000"/>
                        </a:solidFill>
                        <a:effectLst/>
                        <a:latin typeface="Arial Narrow" pitchFamily="34" charset="0"/>
                      </a:endParaRP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BBB-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Baa2</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Peru</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FF0000"/>
                          </a:solidFill>
                          <a:latin typeface="Arial Narrow" pitchFamily="34" charset="0"/>
                        </a:rPr>
                        <a:t>BBB</a:t>
                      </a:r>
                      <a:endParaRPr lang="en-US" sz="1400" b="1" i="0" u="none" strike="noStrike" dirty="0">
                        <a:solidFill>
                          <a:srgbClr val="FF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FF0000"/>
                          </a:solidFill>
                          <a:latin typeface="Arial Narrow" pitchFamily="34" charset="0"/>
                        </a:rPr>
                        <a:t>BBB</a:t>
                      </a:r>
                      <a:endParaRPr lang="en-US" sz="1400" b="1" i="0" u="none" strike="noStrike" dirty="0">
                        <a:solidFill>
                          <a:srgbClr val="FF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a:solidFill>
                            <a:srgbClr val="FF0000"/>
                          </a:solidFill>
                          <a:latin typeface="Arial Narrow" pitchFamily="34" charset="0"/>
                        </a:rPr>
                        <a:t>Baa3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Colombia</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BBB-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Baa3</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Bolivia</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B1</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Venezuela</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B2</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Argentina</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B3</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574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rial Narrow" pitchFamily="34" charset="0"/>
                        </a:rPr>
                        <a:t>Ecuador</a:t>
                      </a:r>
                    </a:p>
                  </a:txBody>
                  <a:tcPr marL="36000"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latin typeface="Arial Narrow" pitchFamily="34" charset="0"/>
                        </a:rPr>
                        <a:t>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latin typeface="Arial Narrow" pitchFamily="34" charset="0"/>
                        </a:rPr>
                        <a:t>Caa2</a:t>
                      </a:r>
                      <a:endParaRPr lang="en-US" sz="1400" b="0" i="0" u="none" strike="noStrike" dirty="0">
                        <a:solidFill>
                          <a:srgbClr val="000000"/>
                        </a:solidFill>
                        <a:latin typeface="Arial Narrow"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9564"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16" name="Rectangle 83"/>
          <p:cNvSpPr>
            <a:spLocks noChangeArrowheads="1"/>
          </p:cNvSpPr>
          <p:nvPr/>
        </p:nvSpPr>
        <p:spPr bwMode="auto">
          <a:xfrm>
            <a:off x="285750" y="1428750"/>
            <a:ext cx="7215188" cy="708025"/>
          </a:xfrm>
          <a:prstGeom prst="rect">
            <a:avLst/>
          </a:prstGeom>
          <a:noFill/>
          <a:ln w="9525">
            <a:noFill/>
            <a:miter lim="800000"/>
            <a:headEnd/>
            <a:tailEnd/>
          </a:ln>
        </p:spPr>
        <p:txBody>
          <a:bodyPr anchor="ctr">
            <a:spAutoFit/>
          </a:bodyPr>
          <a:lstStyle/>
          <a:p>
            <a:pPr defTabSz="877888" eaLnBrk="0" hangingPunct="0"/>
            <a:r>
              <a:rPr lang="en-US" b="1">
                <a:solidFill>
                  <a:srgbClr val="000000"/>
                </a:solidFill>
                <a:latin typeface="Calibri" pitchFamily="34" charset="0"/>
                <a:cs typeface="Calibri" pitchFamily="34" charset="0"/>
              </a:rPr>
              <a:t>The responsible economic policy granted Peru the investment grade and investors’ confidence</a:t>
            </a:r>
          </a:p>
        </p:txBody>
      </p:sp>
      <p:cxnSp>
        <p:nvCxnSpPr>
          <p:cNvPr id="17" name="16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285750" y="2428875"/>
            <a:ext cx="3286125" cy="479425"/>
          </a:xfrm>
          <a:prstGeom prst="rect">
            <a:avLst/>
          </a:prstGeom>
          <a:noFill/>
          <a:ln w="9525">
            <a:noFill/>
            <a:miter lim="800000"/>
            <a:headEnd/>
            <a:tailEnd/>
          </a:ln>
        </p:spPr>
        <p:txBody>
          <a:bodyPr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Investment </a:t>
            </a:r>
            <a:r>
              <a:rPr lang="en-US" sz="1400" b="1" dirty="0" smtClean="0">
                <a:solidFill>
                  <a:srgbClr val="000000"/>
                </a:solidFill>
                <a:latin typeface="Calibri" pitchFamily="34" charset="0"/>
                <a:cs typeface="Calibri" pitchFamily="34" charset="0"/>
              </a:rPr>
              <a:t>grade</a:t>
            </a:r>
            <a:endParaRPr lang="en-US" sz="1400" b="1" dirty="0">
              <a:solidFill>
                <a:srgbClr val="000000"/>
              </a:solidFill>
              <a:latin typeface="Calibri" pitchFamily="34" charset="0"/>
              <a:cs typeface="Calibri" pitchFamily="34" charset="0"/>
            </a:endParaRPr>
          </a:p>
          <a:p>
            <a:pPr>
              <a:lnSpc>
                <a:spcPct val="90000"/>
              </a:lnSpc>
            </a:pPr>
            <a:r>
              <a:rPr lang="en-US" sz="1400" i="1" dirty="0">
                <a:solidFill>
                  <a:srgbClr val="000000"/>
                </a:solidFill>
                <a:latin typeface="Calibri" pitchFamily="34" charset="0"/>
                <a:cs typeface="Calibri" pitchFamily="34" charset="0"/>
              </a:rPr>
              <a:t>Latin America benchmarking</a:t>
            </a:r>
          </a:p>
        </p:txBody>
      </p:sp>
      <p:sp>
        <p:nvSpPr>
          <p:cNvPr id="21" name="Text Box 6"/>
          <p:cNvSpPr txBox="1">
            <a:spLocks noChangeArrowheads="1"/>
          </p:cNvSpPr>
          <p:nvPr/>
        </p:nvSpPr>
        <p:spPr bwMode="auto">
          <a:xfrm>
            <a:off x="4214813" y="2428875"/>
            <a:ext cx="4000500" cy="480129"/>
          </a:xfrm>
          <a:prstGeom prst="rect">
            <a:avLst/>
          </a:prstGeom>
          <a:noFill/>
          <a:ln w="9525">
            <a:noFill/>
            <a:miter lim="800000"/>
            <a:headEnd/>
            <a:tailEnd/>
          </a:ln>
        </p:spPr>
        <p:txBody>
          <a:bodyPr lIns="91438" tIns="45719" rIns="91438" bIns="45719">
            <a:spAutoFit/>
          </a:bodyPr>
          <a:lstStyle/>
          <a:p>
            <a:pPr>
              <a:lnSpc>
                <a:spcPct val="90000"/>
              </a:lnSpc>
            </a:pPr>
            <a:r>
              <a:rPr lang="en-US" sz="1400" b="1" dirty="0">
                <a:solidFill>
                  <a:srgbClr val="000000"/>
                </a:solidFill>
                <a:latin typeface="Calibri" pitchFamily="34" charset="0"/>
                <a:cs typeface="Calibri" pitchFamily="34" charset="0"/>
              </a:rPr>
              <a:t>Countries as priority destinations for FDI </a:t>
            </a:r>
            <a:r>
              <a:rPr lang="en-US" sz="1400" b="1" dirty="0" smtClean="0">
                <a:solidFill>
                  <a:srgbClr val="000000"/>
                </a:solidFill>
                <a:latin typeface="Calibri" pitchFamily="34" charset="0"/>
                <a:cs typeface="Calibri" pitchFamily="34" charset="0"/>
              </a:rPr>
              <a:t>2011-2013</a:t>
            </a:r>
            <a:endParaRPr lang="en-US" sz="1400" b="1" baseline="30000" dirty="0">
              <a:solidFill>
                <a:srgbClr val="000000"/>
              </a:solidFill>
              <a:latin typeface="Calibri" pitchFamily="34" charset="0"/>
              <a:cs typeface="Calibri" pitchFamily="34" charset="0"/>
            </a:endParaRPr>
          </a:p>
          <a:p>
            <a:pPr>
              <a:lnSpc>
                <a:spcPct val="90000"/>
              </a:lnSpc>
            </a:pPr>
            <a:r>
              <a:rPr lang="en-US" sz="1400" i="1" dirty="0">
                <a:solidFill>
                  <a:srgbClr val="000000"/>
                </a:solidFill>
                <a:latin typeface="Calibri" pitchFamily="34" charset="0"/>
                <a:cs typeface="Calibri" pitchFamily="34" charset="0"/>
              </a:rPr>
              <a:t>(World Ranking among 21 countries)</a:t>
            </a:r>
          </a:p>
        </p:txBody>
      </p:sp>
      <p:grpSp>
        <p:nvGrpSpPr>
          <p:cNvPr id="2" name="1 Grupo"/>
          <p:cNvGrpSpPr/>
          <p:nvPr/>
        </p:nvGrpSpPr>
        <p:grpSpPr>
          <a:xfrm>
            <a:off x="4429124" y="3071810"/>
            <a:ext cx="4535489" cy="3532369"/>
            <a:chOff x="4429124" y="3071810"/>
            <a:chExt cx="4535489" cy="3532369"/>
          </a:xfrm>
        </p:grpSpPr>
        <p:sp>
          <p:nvSpPr>
            <p:cNvPr id="22" name="21 Cerrar llave"/>
            <p:cNvSpPr/>
            <p:nvPr/>
          </p:nvSpPr>
          <p:spPr>
            <a:xfrm>
              <a:off x="5857875" y="3286125"/>
              <a:ext cx="214313" cy="57150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endParaRPr>
            </a:p>
          </p:txBody>
        </p:sp>
        <p:sp>
          <p:nvSpPr>
            <p:cNvPr id="23" name="22 Cerrar llave"/>
            <p:cNvSpPr/>
            <p:nvPr/>
          </p:nvSpPr>
          <p:spPr>
            <a:xfrm>
              <a:off x="7858125" y="4214813"/>
              <a:ext cx="214313" cy="57150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endParaRPr>
            </a:p>
          </p:txBody>
        </p:sp>
        <p:sp>
          <p:nvSpPr>
            <p:cNvPr id="24" name="23 Cerrar llave"/>
            <p:cNvSpPr/>
            <p:nvPr/>
          </p:nvSpPr>
          <p:spPr>
            <a:xfrm>
              <a:off x="7572375" y="5072063"/>
              <a:ext cx="214313" cy="57150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solidFill>
                  <a:srgbClr val="000000"/>
                </a:solidFill>
              </a:endParaRPr>
            </a:p>
          </p:txBody>
        </p:sp>
        <p:sp>
          <p:nvSpPr>
            <p:cNvPr id="149573" name="24 CuadroTexto"/>
            <p:cNvSpPr txBox="1">
              <a:spLocks noChangeArrowheads="1"/>
            </p:cNvSpPr>
            <p:nvPr/>
          </p:nvSpPr>
          <p:spPr bwMode="auto">
            <a:xfrm>
              <a:off x="6072188" y="3262313"/>
              <a:ext cx="1143000" cy="523875"/>
            </a:xfrm>
            <a:prstGeom prst="rect">
              <a:avLst/>
            </a:prstGeom>
            <a:noFill/>
            <a:ln w="9525">
              <a:noFill/>
              <a:miter lim="800000"/>
              <a:headEnd/>
              <a:tailEnd/>
            </a:ln>
          </p:spPr>
          <p:txBody>
            <a:bodyPr>
              <a:spAutoFit/>
            </a:bodyPr>
            <a:lstStyle/>
            <a:p>
              <a:r>
                <a:rPr lang="en-US" sz="1400">
                  <a:solidFill>
                    <a:srgbClr val="000000"/>
                  </a:solidFill>
                  <a:latin typeface="Arial Narrow" pitchFamily="34" charset="0"/>
                </a:rPr>
                <a:t>Dropped</a:t>
              </a:r>
              <a:r>
                <a:rPr lang="es-PE" sz="1400">
                  <a:solidFill>
                    <a:srgbClr val="000000"/>
                  </a:solidFill>
                  <a:latin typeface="Arial Narrow" pitchFamily="34" charset="0"/>
                </a:rPr>
                <a:t> 1 position</a:t>
              </a:r>
            </a:p>
          </p:txBody>
        </p:sp>
        <p:sp>
          <p:nvSpPr>
            <p:cNvPr id="149574" name="25 CuadroTexto"/>
            <p:cNvSpPr txBox="1">
              <a:spLocks noChangeArrowheads="1"/>
            </p:cNvSpPr>
            <p:nvPr/>
          </p:nvSpPr>
          <p:spPr bwMode="auto">
            <a:xfrm>
              <a:off x="8001000" y="4214813"/>
              <a:ext cx="963613" cy="523875"/>
            </a:xfrm>
            <a:prstGeom prst="rect">
              <a:avLst/>
            </a:prstGeom>
            <a:noFill/>
            <a:ln w="9525">
              <a:noFill/>
              <a:miter lim="800000"/>
              <a:headEnd/>
              <a:tailEnd/>
            </a:ln>
          </p:spPr>
          <p:txBody>
            <a:bodyPr>
              <a:spAutoFit/>
            </a:bodyPr>
            <a:lstStyle/>
            <a:p>
              <a:r>
                <a:rPr lang="en-US" sz="1400" dirty="0">
                  <a:solidFill>
                    <a:srgbClr val="000000"/>
                  </a:solidFill>
                  <a:latin typeface="Arial Narrow" pitchFamily="34" charset="0"/>
                </a:rPr>
                <a:t>Improved</a:t>
              </a:r>
              <a:r>
                <a:rPr lang="es-PE" sz="1400" dirty="0">
                  <a:solidFill>
                    <a:srgbClr val="000000"/>
                  </a:solidFill>
                  <a:latin typeface="Arial Narrow" pitchFamily="34" charset="0"/>
                </a:rPr>
                <a:t> 5 positions</a:t>
              </a:r>
            </a:p>
          </p:txBody>
        </p:sp>
        <p:sp>
          <p:nvSpPr>
            <p:cNvPr id="149575" name="26 CuadroTexto"/>
            <p:cNvSpPr txBox="1">
              <a:spLocks noChangeArrowheads="1"/>
            </p:cNvSpPr>
            <p:nvPr/>
          </p:nvSpPr>
          <p:spPr bwMode="auto">
            <a:xfrm>
              <a:off x="7786688" y="5072063"/>
              <a:ext cx="928687" cy="523875"/>
            </a:xfrm>
            <a:prstGeom prst="rect">
              <a:avLst/>
            </a:prstGeom>
            <a:noFill/>
            <a:ln w="9525">
              <a:noFill/>
              <a:miter lim="800000"/>
              <a:headEnd/>
              <a:tailEnd/>
            </a:ln>
          </p:spPr>
          <p:txBody>
            <a:bodyPr>
              <a:spAutoFit/>
            </a:bodyPr>
            <a:lstStyle/>
            <a:p>
              <a:r>
                <a:rPr lang="es-PE" sz="1400">
                  <a:solidFill>
                    <a:srgbClr val="000000"/>
                  </a:solidFill>
                  <a:latin typeface="Arial Narrow" pitchFamily="34" charset="0"/>
                </a:rPr>
                <a:t>Without changes</a:t>
              </a:r>
            </a:p>
          </p:txBody>
        </p:sp>
        <p:sp>
          <p:nvSpPr>
            <p:cNvPr id="31" name="30 CuadroTexto"/>
            <p:cNvSpPr txBox="1"/>
            <p:nvPr/>
          </p:nvSpPr>
          <p:spPr>
            <a:xfrm>
              <a:off x="4643438" y="6357958"/>
              <a:ext cx="1643074" cy="246221"/>
            </a:xfrm>
            <a:prstGeom prst="rect">
              <a:avLst/>
            </a:prstGeom>
            <a:noFill/>
          </p:spPr>
          <p:txBody>
            <a:bodyPr wrap="square" rtlCol="0">
              <a:spAutoFit/>
            </a:bodyPr>
            <a:lstStyle/>
            <a:p>
              <a:r>
                <a:rPr kumimoji="1" lang="es-PE" sz="1000" dirty="0" err="1" smtClean="0">
                  <a:solidFill>
                    <a:srgbClr val="000000"/>
                  </a:solidFill>
                  <a:latin typeface="Arial Narrow" pitchFamily="34" charset="0"/>
                  <a:cs typeface="Tahoma" pitchFamily="34" charset="0"/>
                </a:rPr>
                <a:t>Source</a:t>
              </a:r>
              <a:r>
                <a:rPr kumimoji="1" lang="es-PE" sz="1000" dirty="0" smtClean="0">
                  <a:solidFill>
                    <a:srgbClr val="000000"/>
                  </a:solidFill>
                  <a:latin typeface="Arial Narrow" pitchFamily="34" charset="0"/>
                  <a:cs typeface="Tahoma" pitchFamily="34" charset="0"/>
                </a:rPr>
                <a:t>: UNCTAD – WIR 2011</a:t>
              </a:r>
              <a:endParaRPr kumimoji="1" lang="es-PE" sz="1000" dirty="0">
                <a:solidFill>
                  <a:srgbClr val="000000"/>
                </a:solidFill>
                <a:latin typeface="Arial Narrow" pitchFamily="34" charset="0"/>
                <a:cs typeface="Tahoma" pitchFamily="34" charset="0"/>
              </a:endParaRPr>
            </a:p>
          </p:txBody>
        </p:sp>
        <p:graphicFrame>
          <p:nvGraphicFramePr>
            <p:cNvPr id="29" name="24 Gráfico"/>
            <p:cNvGraphicFramePr/>
            <p:nvPr>
              <p:extLst>
                <p:ext uri="{D42A27DB-BD31-4B8C-83A1-F6EECF244321}">
                  <p14:modId xmlns:p14="http://schemas.microsoft.com/office/powerpoint/2010/main" xmlns="" val="4264373425"/>
                </p:ext>
              </p:extLst>
            </p:nvPr>
          </p:nvGraphicFramePr>
          <p:xfrm>
            <a:off x="4429124" y="3071810"/>
            <a:ext cx="4143372" cy="328614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xmlns="" val="1412632871"/>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17"/>
          <p:cNvSpPr txBox="1">
            <a:spLocks noChangeArrowheads="1"/>
          </p:cNvSpPr>
          <p:nvPr/>
        </p:nvSpPr>
        <p:spPr bwMode="auto">
          <a:xfrm>
            <a:off x="142875" y="227013"/>
            <a:ext cx="4762500" cy="701675"/>
          </a:xfrm>
          <a:prstGeom prst="rect">
            <a:avLst/>
          </a:prstGeom>
          <a:noFill/>
          <a:ln w="9525" algn="ctr">
            <a:noFill/>
            <a:miter lim="800000"/>
            <a:headEnd/>
            <a:tailEnd/>
          </a:ln>
        </p:spPr>
        <p:txBody>
          <a:bodyPr anchor="ctr"/>
          <a:lstStyle/>
          <a:p>
            <a:pPr marL="273050" indent="-273050">
              <a:spcBef>
                <a:spcPct val="50000"/>
              </a:spcBef>
              <a:buFont typeface="Calibri" pitchFamily="34" charset="0"/>
              <a:buAutoNum type="arabicPeriod"/>
            </a:pPr>
            <a:r>
              <a:rPr lang="en-US" b="1" dirty="0">
                <a:solidFill>
                  <a:srgbClr val="000000"/>
                </a:solidFill>
                <a:latin typeface="Calibri" pitchFamily="34" charset="0"/>
                <a:cs typeface="Calibri" pitchFamily="34" charset="0"/>
              </a:rPr>
              <a:t>MACROECONOMIC SOUNDNESS</a:t>
            </a:r>
          </a:p>
        </p:txBody>
      </p:sp>
      <p:sp>
        <p:nvSpPr>
          <p:cNvPr id="126" name="Rectangle 83"/>
          <p:cNvSpPr>
            <a:spLocks noChangeArrowheads="1"/>
          </p:cNvSpPr>
          <p:nvPr/>
        </p:nvSpPr>
        <p:spPr bwMode="auto">
          <a:xfrm>
            <a:off x="285750" y="1484784"/>
            <a:ext cx="8215313" cy="400050"/>
          </a:xfrm>
          <a:prstGeom prst="rect">
            <a:avLst/>
          </a:prstGeom>
          <a:noFill/>
          <a:ln w="9525">
            <a:noFill/>
            <a:miter lim="800000"/>
            <a:headEnd/>
            <a:tailEnd/>
          </a:ln>
        </p:spPr>
        <p:txBody>
          <a:bodyPr anchor="ctr">
            <a:spAutoFit/>
          </a:bodyPr>
          <a:lstStyle/>
          <a:p>
            <a:pPr defTabSz="877888" eaLnBrk="0" hangingPunct="0"/>
            <a:r>
              <a:rPr lang="en-US" b="1" dirty="0">
                <a:solidFill>
                  <a:srgbClr val="000000"/>
                </a:solidFill>
                <a:latin typeface="Calibri" pitchFamily="34" charset="0"/>
                <a:cs typeface="Calibri" pitchFamily="34" charset="0"/>
              </a:rPr>
              <a:t>Additionally, has supported a massive growth of consumption markets</a:t>
            </a:r>
          </a:p>
        </p:txBody>
      </p:sp>
      <p:cxnSp>
        <p:nvCxnSpPr>
          <p:cNvPr id="127" name="126 Conector recto"/>
          <p:cNvCxnSpPr/>
          <p:nvPr/>
        </p:nvCxnSpPr>
        <p:spPr>
          <a:xfrm>
            <a:off x="357188" y="1916832"/>
            <a:ext cx="73831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17370" y="6604936"/>
            <a:ext cx="4357718" cy="230832"/>
          </a:xfrm>
          <a:prstGeom prst="rect">
            <a:avLst/>
          </a:prstGeom>
          <a:noFill/>
        </p:spPr>
        <p:txBody>
          <a:bodyPr wrap="square" rtlCol="0">
            <a:spAutoFit/>
          </a:bodyPr>
          <a:lstStyle/>
          <a:p>
            <a:r>
              <a:rPr lang="en-US" sz="900" dirty="0" smtClean="0">
                <a:latin typeface="Arial Narrow" pitchFamily="34" charset="0"/>
              </a:rPr>
              <a:t>Source: Ministry of Economy and Finance</a:t>
            </a:r>
            <a:endParaRPr lang="en-US" sz="900" dirty="0">
              <a:latin typeface="Arial Narrow" pitchFamily="34" charset="0"/>
            </a:endParaRPr>
          </a:p>
        </p:txBody>
      </p:sp>
      <p:pic>
        <p:nvPicPr>
          <p:cNvPr id="10" name="Picture 3"/>
          <p:cNvPicPr>
            <a:picLocks noChangeAspect="1" noChangeArrowheads="1"/>
          </p:cNvPicPr>
          <p:nvPr/>
        </p:nvPicPr>
        <p:blipFill>
          <a:blip r:embed="rId3" cstate="print"/>
          <a:srcRect b="4352"/>
          <a:stretch>
            <a:fillRect/>
          </a:stretch>
        </p:blipFill>
        <p:spPr bwMode="auto">
          <a:xfrm>
            <a:off x="526107" y="2284456"/>
            <a:ext cx="7934325" cy="4320480"/>
          </a:xfrm>
          <a:prstGeom prst="rect">
            <a:avLst/>
          </a:prstGeom>
          <a:noFill/>
          <a:ln w="9525">
            <a:noFill/>
            <a:miter lim="800000"/>
            <a:headEnd/>
            <a:tailEnd/>
          </a:ln>
        </p:spPr>
      </p:pic>
      <p:sp>
        <p:nvSpPr>
          <p:cNvPr id="15" name="14 CuadroTexto"/>
          <p:cNvSpPr txBox="1"/>
          <p:nvPr/>
        </p:nvSpPr>
        <p:spPr>
          <a:xfrm>
            <a:off x="683568" y="2204864"/>
            <a:ext cx="1500187" cy="369887"/>
          </a:xfrm>
          <a:prstGeom prst="rect">
            <a:avLst/>
          </a:prstGeom>
          <a:solidFill>
            <a:schemeClr val="bg1">
              <a:lumMod val="85000"/>
            </a:schemeClr>
          </a:solidFill>
        </p:spPr>
        <p:txBody>
          <a:bodyPr>
            <a:spAutoFit/>
          </a:bodyPr>
          <a:lstStyle/>
          <a:p>
            <a:pPr>
              <a:defRPr/>
            </a:pPr>
            <a:r>
              <a:rPr lang="es-PE" sz="1800" b="1" dirty="0">
                <a:solidFill>
                  <a:srgbClr val="000000"/>
                </a:solidFill>
                <a:latin typeface="+mj-lt"/>
                <a:cs typeface="+mn-cs"/>
              </a:rPr>
              <a:t>2000</a:t>
            </a:r>
          </a:p>
        </p:txBody>
      </p:sp>
      <p:sp>
        <p:nvSpPr>
          <p:cNvPr id="16" name="15 CuadroTexto"/>
          <p:cNvSpPr txBox="1"/>
          <p:nvPr/>
        </p:nvSpPr>
        <p:spPr>
          <a:xfrm>
            <a:off x="4283968" y="2204864"/>
            <a:ext cx="1500187" cy="369887"/>
          </a:xfrm>
          <a:prstGeom prst="rect">
            <a:avLst/>
          </a:prstGeom>
          <a:solidFill>
            <a:schemeClr val="bg1">
              <a:lumMod val="85000"/>
            </a:schemeClr>
          </a:solidFill>
        </p:spPr>
        <p:txBody>
          <a:bodyPr>
            <a:spAutoFit/>
          </a:bodyPr>
          <a:lstStyle/>
          <a:p>
            <a:pPr>
              <a:defRPr/>
            </a:pPr>
            <a:r>
              <a:rPr lang="es-PE" sz="1800" b="1" dirty="0">
                <a:solidFill>
                  <a:srgbClr val="000000"/>
                </a:solidFill>
                <a:latin typeface="+mj-lt"/>
                <a:cs typeface="+mn-cs"/>
              </a:rPr>
              <a:t>2010</a:t>
            </a:r>
          </a:p>
        </p:txBody>
      </p:sp>
    </p:spTree>
    <p:extLst>
      <p:ext uri="{BB962C8B-B14F-4D97-AF65-F5344CB8AC3E}">
        <p14:creationId xmlns="" xmlns:p14="http://schemas.microsoft.com/office/powerpoint/2010/main" val="2831632983"/>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ChangeArrowheads="1"/>
          </p:cNvSpPr>
          <p:nvPr/>
        </p:nvSpPr>
        <p:spPr bwMode="auto">
          <a:xfrm>
            <a:off x="395288" y="2435225"/>
            <a:ext cx="8218487" cy="3696653"/>
          </a:xfrm>
          <a:prstGeom prst="rect">
            <a:avLst/>
          </a:prstGeom>
          <a:noFill/>
          <a:ln w="9525">
            <a:noFill/>
            <a:miter lim="800000"/>
            <a:headEnd/>
            <a:tailEnd/>
          </a:ln>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Non discriminatory treatment: Foreign investors receive the same treatment as local investors. </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Unrestrictive access to most economic sectors *.</a:t>
            </a:r>
          </a:p>
          <a:p>
            <a:pPr marL="361950" lvl="1" indent="-188913" eaLnBrk="0" hangingPunct="0">
              <a:lnSpc>
                <a:spcPct val="80000"/>
              </a:lnSpc>
              <a:spcBef>
                <a:spcPts val="900"/>
              </a:spcBef>
              <a:buClr>
                <a:srgbClr val="FF0000"/>
              </a:buClr>
              <a:buFont typeface="Wingdings" pitchFamily="2" charset="2"/>
              <a:buChar char="§"/>
            </a:pPr>
            <a:r>
              <a:rPr lang="en-US" sz="1600" dirty="0">
                <a:solidFill>
                  <a:srgbClr val="000000"/>
                </a:solidFill>
                <a:latin typeface="Calibri" pitchFamily="34" charset="0"/>
                <a:cs typeface="Calibri" pitchFamily="34" charset="0"/>
              </a:rPr>
              <a:t>Free transfer of capital.</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 competition.</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Guarantee for Private Property.</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purchase stocks from locals.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access internal and external credit.</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pay royalties.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Network of investments agreements and member of ICSID and MIGA. </a:t>
            </a:r>
            <a:endParaRPr lang="en-US" sz="1600" dirty="0">
              <a:solidFill>
                <a:srgbClr val="3C8C93"/>
              </a:solidFill>
              <a:latin typeface="Calibri" pitchFamily="34" charset="0"/>
              <a:cs typeface="Calibri" pitchFamily="34" charset="0"/>
            </a:endParaRP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Peru participates in the Investment Committee of the </a:t>
            </a:r>
            <a:r>
              <a:rPr lang="en-US" sz="1600" dirty="0" err="1">
                <a:solidFill>
                  <a:srgbClr val="000000"/>
                </a:solidFill>
                <a:latin typeface="Calibri" pitchFamily="34" charset="0"/>
                <a:cs typeface="Calibri" pitchFamily="34" charset="0"/>
              </a:rPr>
              <a:t>Organisation</a:t>
            </a:r>
            <a:r>
              <a:rPr lang="en-US" sz="1600" dirty="0">
                <a:solidFill>
                  <a:srgbClr val="000000"/>
                </a:solidFill>
                <a:latin typeface="Calibri" pitchFamily="34" charset="0"/>
                <a:cs typeface="Calibri" pitchFamily="34" charset="0"/>
              </a:rPr>
              <a:t> for Economic Co-operation and Development (OECD) – It promotes the implementation of the Guidelines for Multinational Enterprises.</a:t>
            </a:r>
          </a:p>
        </p:txBody>
      </p:sp>
      <p:sp>
        <p:nvSpPr>
          <p:cNvPr id="151555" name="6 Rectángulo"/>
          <p:cNvSpPr>
            <a:spLocks noChangeArrowheads="1"/>
          </p:cNvSpPr>
          <p:nvPr/>
        </p:nvSpPr>
        <p:spPr bwMode="auto">
          <a:xfrm>
            <a:off x="444500" y="6148388"/>
            <a:ext cx="8143875" cy="400110"/>
          </a:xfrm>
          <a:prstGeom prst="rect">
            <a:avLst/>
          </a:prstGeom>
          <a:noFill/>
          <a:ln w="9525">
            <a:noFill/>
            <a:miter lim="800000"/>
            <a:headEnd/>
            <a:tailEnd/>
          </a:ln>
        </p:spPr>
        <p:txBody>
          <a:bodyPr>
            <a:spAutoFit/>
          </a:bodyPr>
          <a:lstStyle/>
          <a:p>
            <a:pPr algn="just"/>
            <a:r>
              <a:rPr lang="en-US" sz="1000" dirty="0">
                <a:solidFill>
                  <a:srgbClr val="000000"/>
                </a:solidFill>
                <a:latin typeface="Arial Narrow" pitchFamily="34" charset="0"/>
              </a:rPr>
              <a:t>*Investments that require authorization: Located within 50 km in  the frontier  line and those destined  to arms, ammunitions and explosive.  Likewise,  a principal local partner for investments in </a:t>
            </a:r>
            <a:r>
              <a:rPr lang="en-US" sz="1000" dirty="0" smtClean="0">
                <a:solidFill>
                  <a:srgbClr val="000000"/>
                </a:solidFill>
                <a:latin typeface="Arial Narrow" pitchFamily="34" charset="0"/>
              </a:rPr>
              <a:t>maritime </a:t>
            </a:r>
            <a:r>
              <a:rPr lang="en-US" sz="1000" dirty="0" err="1" smtClean="0">
                <a:solidFill>
                  <a:srgbClr val="000000"/>
                </a:solidFill>
                <a:latin typeface="Arial Narrow" pitchFamily="34" charset="0"/>
              </a:rPr>
              <a:t>cabotage</a:t>
            </a:r>
            <a:r>
              <a:rPr lang="en-US" sz="1000" dirty="0" smtClean="0">
                <a:solidFill>
                  <a:srgbClr val="000000"/>
                </a:solidFill>
                <a:latin typeface="Arial Narrow" pitchFamily="34" charset="0"/>
              </a:rPr>
              <a:t> as </a:t>
            </a:r>
            <a:r>
              <a:rPr lang="en-US" sz="1000" dirty="0">
                <a:solidFill>
                  <a:srgbClr val="000000"/>
                </a:solidFill>
                <a:latin typeface="Arial Narrow" pitchFamily="34" charset="0"/>
              </a:rPr>
              <a:t>well as in air transport is required.</a:t>
            </a:r>
          </a:p>
        </p:txBody>
      </p:sp>
      <p:sp>
        <p:nvSpPr>
          <p:cNvPr id="151556" name="Text Box 17"/>
          <p:cNvSpPr txBox="1">
            <a:spLocks noChangeArrowheads="1"/>
          </p:cNvSpPr>
          <p:nvPr/>
        </p:nvSpPr>
        <p:spPr bwMode="auto">
          <a:xfrm>
            <a:off x="142875" y="227013"/>
            <a:ext cx="5643563" cy="701675"/>
          </a:xfrm>
          <a:prstGeom prst="rect">
            <a:avLst/>
          </a:prstGeom>
          <a:noFill/>
          <a:ln w="9525" algn="ctr">
            <a:noFill/>
            <a:miter lim="800000"/>
            <a:headEnd/>
            <a:tailEnd/>
          </a:ln>
        </p:spPr>
        <p:txBody>
          <a:bodyPr anchor="ctr"/>
          <a:lstStyle/>
          <a:p>
            <a:pPr marL="355600" indent="-355600">
              <a:spcBef>
                <a:spcPct val="50000"/>
              </a:spcBef>
              <a:buFont typeface="Arial" pitchFamily="34" charset="0"/>
              <a:buAutoNum type="arabicPeriod" startAt="2"/>
            </a:pPr>
            <a:r>
              <a:rPr lang="en-US" b="1">
                <a:solidFill>
                  <a:srgbClr val="000000"/>
                </a:solidFill>
                <a:latin typeface="Calibri" pitchFamily="34" charset="0"/>
                <a:cs typeface="Calibri" pitchFamily="34" charset="0"/>
              </a:rPr>
              <a:t>FRIENDLY INVESTMENT ENVIRONMENT</a:t>
            </a:r>
          </a:p>
        </p:txBody>
      </p:sp>
      <p:sp>
        <p:nvSpPr>
          <p:cNvPr id="151557" name="Rectangle 83"/>
          <p:cNvSpPr>
            <a:spLocks noChangeArrowheads="1"/>
          </p:cNvSpPr>
          <p:nvPr/>
        </p:nvSpPr>
        <p:spPr bwMode="auto">
          <a:xfrm>
            <a:off x="285750" y="1648807"/>
            <a:ext cx="8389938" cy="413959"/>
          </a:xfrm>
          <a:prstGeom prst="rect">
            <a:avLst/>
          </a:prstGeom>
          <a:noFill/>
          <a:ln w="9525">
            <a:noFill/>
            <a:miter lim="800000"/>
            <a:headEnd/>
            <a:tailEnd/>
          </a:ln>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Peru offers a favorable legal framework for foreign investment …</a:t>
            </a:r>
          </a:p>
        </p:txBody>
      </p:sp>
      <p:cxnSp>
        <p:nvCxnSpPr>
          <p:cNvPr id="10" name="9 Conector recto"/>
          <p:cNvCxnSpPr/>
          <p:nvPr/>
        </p:nvCxnSpPr>
        <p:spPr>
          <a:xfrm>
            <a:off x="357188" y="207010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2010898"/>
      </p:ext>
    </p:extLst>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1_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464653"/>
        </a:dk2>
        <a:lt2>
          <a:srgbClr val="DDE9EC"/>
        </a:lt2>
        <a:accent1>
          <a:srgbClr val="727CA3"/>
        </a:accent1>
        <a:accent2>
          <a:srgbClr val="9FB8CD"/>
        </a:accent2>
        <a:accent3>
          <a:srgbClr val="FFFFFF"/>
        </a:accent3>
        <a:accent4>
          <a:srgbClr val="000000"/>
        </a:accent4>
        <a:accent5>
          <a:srgbClr val="BCBFCE"/>
        </a:accent5>
        <a:accent6>
          <a:srgbClr val="90A6BA"/>
        </a:accent6>
        <a:hlink>
          <a:srgbClr val="B292CA"/>
        </a:hlink>
        <a:folHlink>
          <a:srgbClr val="6B56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33451</TotalTime>
  <Words>4552</Words>
  <Application>Microsoft Office PowerPoint</Application>
  <PresentationFormat>Presentación en pantalla (4:3)</PresentationFormat>
  <Paragraphs>720</Paragraphs>
  <Slides>40</Slides>
  <Notes>27</Notes>
  <HiddenSlides>0</HiddenSlides>
  <MMClips>0</MMClips>
  <ScaleCrop>false</ScaleCrop>
  <HeadingPairs>
    <vt:vector size="4" baseType="variant">
      <vt:variant>
        <vt:lpstr>Tema</vt:lpstr>
      </vt:variant>
      <vt:variant>
        <vt:i4>3</vt:i4>
      </vt:variant>
      <vt:variant>
        <vt:lpstr>Títulos de diapositiva</vt:lpstr>
      </vt:variant>
      <vt:variant>
        <vt:i4>40</vt:i4>
      </vt:variant>
    </vt:vector>
  </HeadingPairs>
  <TitlesOfParts>
    <vt:vector size="43" baseType="lpstr">
      <vt:lpstr>1_Tema de Office</vt:lpstr>
      <vt:lpstr>3_MODELO</vt:lpstr>
      <vt:lpstr>7_MODELO</vt:lpstr>
      <vt:lpstr>Peru: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PROJECTS PORTFOLIO </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MRasmussen</dc:creator>
  <cp:lastModifiedBy>cherrera</cp:lastModifiedBy>
  <cp:revision>5105</cp:revision>
  <cp:lastPrinted>2012-05-03T16:45:17Z</cp:lastPrinted>
  <dcterms:created xsi:type="dcterms:W3CDTF">2009-03-03T17:39:46Z</dcterms:created>
  <dcterms:modified xsi:type="dcterms:W3CDTF">2012-06-23T00:13:21Z</dcterms:modified>
</cp:coreProperties>
</file>